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3" r:id="rId3"/>
    <p:sldId id="257" r:id="rId4"/>
    <p:sldId id="258" r:id="rId5"/>
    <p:sldId id="259" r:id="rId6"/>
    <p:sldId id="273" r:id="rId7"/>
    <p:sldId id="274" r:id="rId8"/>
    <p:sldId id="278" r:id="rId9"/>
    <p:sldId id="276" r:id="rId10"/>
    <p:sldId id="275" r:id="rId11"/>
    <p:sldId id="279" r:id="rId12"/>
    <p:sldId id="277" r:id="rId13"/>
    <p:sldId id="272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FB050-6EC7-43F6-BB41-B3DDE724C30A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9FCA5-19D6-42D3-976D-29B52D809B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552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9FCA5-19D6-42D3-976D-29B52D809B3F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7103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9FCA5-19D6-42D3-976D-29B52D809B3F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710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Contaduría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1.	</a:t>
            </a:r>
            <a:r>
              <a:rPr lang="es-MX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Que son las </a:t>
            </a:r>
            <a:r>
              <a:rPr lang="es-MX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Remuneraciones</a:t>
            </a: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L.C. Adriana Espino </a:t>
            </a:r>
            <a:r>
              <a:rPr lang="es-MX" sz="23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Beltran</a:t>
            </a:r>
            <a:endParaRPr lang="es-MX" sz="23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476672"/>
            <a:ext cx="683629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Beneficios </a:t>
            </a:r>
            <a:r>
              <a:rPr lang="es-MX" sz="3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por retiro </a:t>
            </a:r>
            <a:r>
              <a:rPr lang="es-MX" sz="3200" dirty="0"/>
              <a:t/>
            </a:r>
            <a:br>
              <a:rPr lang="es-MX" sz="3200" dirty="0"/>
            </a:br>
            <a:r>
              <a:rPr lang="es-MX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  <a:t/>
            </a:r>
            <a:br>
              <a:rPr lang="es-MX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</a:br>
            <a:endParaRPr lang="es-MX" dirty="0">
              <a:solidFill>
                <a:schemeClr val="tx2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99108" y="1274094"/>
            <a:ext cx="86933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Son remuneraciones </a:t>
            </a:r>
            <a:r>
              <a:rPr lang="es-MX" dirty="0"/>
              <a:t>que se pagan al empleado y/o sus beneficiarios, al alcanzar este empleado su edad de jubilación o con posterioridad a ésta </a:t>
            </a:r>
            <a:r>
              <a:rPr lang="es-MX" dirty="0" smtClean="0"/>
              <a:t>y, en </a:t>
            </a:r>
            <a:r>
              <a:rPr lang="es-MX" dirty="0"/>
              <a:t>algunos casos con anterioridad a esta, si alcanzan </a:t>
            </a:r>
            <a:r>
              <a:rPr lang="es-MX" dirty="0" smtClean="0"/>
              <a:t> su </a:t>
            </a:r>
            <a:r>
              <a:rPr lang="es-MX" dirty="0"/>
              <a:t>condición de elegibilidad.</a:t>
            </a:r>
          </a:p>
          <a:p>
            <a:endParaRPr lang="es-MX" dirty="0"/>
          </a:p>
        </p:txBody>
      </p:sp>
      <p:sp>
        <p:nvSpPr>
          <p:cNvPr id="5" name="2 Marcador de texto"/>
          <p:cNvSpPr>
            <a:spLocks noGrp="1"/>
          </p:cNvSpPr>
          <p:nvPr>
            <p:ph type="body" idx="1"/>
          </p:nvPr>
        </p:nvSpPr>
        <p:spPr>
          <a:xfrm>
            <a:off x="747366" y="2471208"/>
            <a:ext cx="7772400" cy="1500187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Pensiones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Primas de antigüedad</a:t>
            </a:r>
          </a:p>
          <a:p>
            <a:endParaRPr lang="es-MX" dirty="0">
              <a:solidFill>
                <a:srgbClr val="002060"/>
              </a:solidFill>
            </a:endParaRPr>
          </a:p>
          <a:p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1691680" y="5338084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rgbClr val="0070C0"/>
                </a:solidFill>
              </a:rPr>
              <a:t>Clasificación de los beneficios por retiro</a:t>
            </a:r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411760" y="595102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s-MX" dirty="0"/>
              <a:t>Planes de contribución definida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s-MX" dirty="0"/>
              <a:t>Planes de beneficios definidos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99108" y="4509120"/>
            <a:ext cx="8910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PRIMA DE ANTIGÜEDAD.- </a:t>
            </a:r>
            <a:r>
              <a:rPr lang="es-MX" dirty="0" smtClean="0"/>
              <a:t>Es </a:t>
            </a:r>
            <a:r>
              <a:rPr lang="es-MX" dirty="0"/>
              <a:t>el derecho que tiene el empleado a recibir remuneraciones al retiro, que corresponde a un número de días de salario por cada año de servicio prestado.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88020" y="3501008"/>
            <a:ext cx="8621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LAS PENSIONES</a:t>
            </a:r>
            <a:r>
              <a:rPr lang="es-MX" dirty="0" smtClean="0"/>
              <a:t>.- Corresponden </a:t>
            </a:r>
            <a:r>
              <a:rPr lang="es-MX" dirty="0"/>
              <a:t>a los beneficios al retiro del empleado, deben pagarse al alcanzar la edad de retiro a partir de la fecha..</a:t>
            </a:r>
          </a:p>
        </p:txBody>
      </p:sp>
      <p:sp>
        <p:nvSpPr>
          <p:cNvPr id="10" name="AutoShape 2" descr="data:image/jpeg;base64,/9j/4AAQSkZJRgABAQAAAQABAAD/2wCEAAkGBhQSEBIPEBAQEhAQEBUUEBIPDw8QEBAQFBQVFRUQFRIXGyYfFxkjGRUSIDAgIygpLSwsFR4xNzAqNSY3LCoBCQoKDgwOGg8PGC8kHiQsNSkvKSwuKSwsNS8sLCkpLCwsLC0pNSosLSwsLCw1KS4sKS0uLCosNCwsLCksKSwpKf/AABEIAOEA4QMBIgACEQEDEQH/xAAbAAEAAgMBAQAAAAAAAAAAAAAABAUCAwYBB//EAEEQAAIBAgMEBQgIBQMFAAAAAAABAgMRBAUhEjFBUQZhcZGxEyIyQnKBocEUI1JTYpLC0TM0guHwFaLiFkNzk7L/xAAaAQEAAgMBAAAAAAAAAAAAAAAABAUBAgMG/8QALREBAAICAQMDAQYHAAAAAAAAAAECAxEhBBIxQVFxBRMiYZGx0RQyM0KBweH/2gAMAwEAAhEDEQA/APuIAAAAAAAAAAAAAAAAAAAAAAAAAAAAAAAAAAAAAAAAAAAAAAAAAAAAAAAABox2KVOlOq90IOXbZXsYmYiNyzEbnSFmXSCnRew7znxjG2nK7e4r/wDrB/cP/wBn/E42jVqVJuaTlKTbk+berJvka69R/wCxnkcv1PrMlpnFxX043/pdU6PFWPvRuXV0el1N+nCcOtWmvhr8C4w2LhUjtU5KUea58nyZ80rYupH04NdsWviiZ0azdwxUFe0arUJrg2/Rfudu9nfpPq2b7SKZ44njfiXLN0dO2bU4l9FAB6hUgAAAAAAAAAAAAAAAAAAAAAAAAAAAAAUvTCdsJNfblCPfJX+CZdFD0y/l4/8Amh+oj9V/Rt8O3TxvLWPxc/gYpWS3FxGSsc1KpVXoKKXNq7ZLoY6Xk5ua86FvR9ba0XZqV0aiNPQ5sfdO1hjJKxQfRksRRlFWvXpppe2jKWbTvaVLTnGV2vc1qSMuj5TE4dL76MvdC83/APJxzUi8RGudx+pNOzFbfs+igAv3mAAAAAAAAAAAAAAAAAAAAAAAAAAAAAAOb6b13GlTXquotrTk1bxZ0hX53lKxFPYctlqSlGSSdmup8DjnpN8c1j1d+nvWmSLW8OWwqvETp+Y3zqxX5U/mzRhKllbivEgwxdbbUHbyalf0Vffz3lZt6OazvhZVaaSPeilnjNfVpy2eW1K36U/zEbF19LLey86HZDOk51asXGcm1GMmm0m7t6N8l3M3pSb5K68RO5R+qtFMMxaeZdQAC2edAAAAAAAAAAAAAAAAAAAAAAAAAAAAAAAAcPUw2ziKsGrfWSa7G9pfBozq4W2pH6W4pzr7VGXowS2oPSWrd7rfvt7ihhmVdvZc5262n4lTf7tph6bH33pW3vEOj6P4PyuJTa82l575bXqrv1/pO4Oe6GVF5GUbrym23LdtNNKzfVvXuZ0JPwV7afKm67JN80x7cAAO6EAAAAAAAAAAAAAAAAAAAAAAAAAAAYSqpcfmacXidnTv7DLDuLWgCWIfCPeRa8ZyTTej4LQsNkWMDi8Vl7pxUJxbpx0pziruC4QkuS5kBUIX1krdSu37jv50k96VuNzmMDQj9Iitn15KzT0ttWb7LI7RgxZ93vHMczr1Q7fUOp6CK4cUxNbTqN/2/vHy9yvLpbaq2dO0dmnHdLZbTcpdbaXcXtOvNb7PtX7ElUxY52tvxxCTjr2xzO5nmZn1ljHEPjHuZshUT/ZkXEY7Zt2m2E1JXW81b7SAYQnwe/xMzIAAAAAAAAAAAAAAAAAAAAABhVqbKuzMqsfi9/JbuvrAgZli9/NmjKs0vJxvrvK3MMVvZqyfDyb8vugpbC/E7XdupWXeZc98u5pV7m7yhTUMQSoYgw22myqaXOVwmK+tjPnNN/1Oz8WW+Oxdqc3+F+Byvl7e75Fh0mLurb8nn/q+btyY/wAJ3+jvfKGirVNP0jS5orViBpf9yoz7G7Oy76bav2XJeBzDdqVuY0FVnCm9VKcU+xtJltjsiVPz6Kewt9PV7K5x/bu5BpG/MLmlUU11m2MuD3+JRYDF2s7l5CakjDpE7bAYRlwfufMzDYAAAAAAAAAAAAAAAAAMKtVRTk9yAj4/E7Ktxe/sOcx2JvpwJOY4ze77zn6+JuGky2Qw0q1SNKG+T1f2YrfJ9n7HT5nhI06NKnBWjCVl+V6vrPejeU+ShtzX1lRXd98Y8I/N/wBiRna8yHt/pkZIjhUw0N8ZnqpGcaIhiYV+c1bUn1tL4nNSmXnSGWkY83fuX9yjcS+6CusW/eXj/q9+7qNe0f8AXX4WreEX+FeArTNGAf1cPZXge1SlvGpepxzusMcvo7VeHU792vyOqKPJaP1jfKL+ReHOUinhSZnl2w3Vprzd84rh+JdXNe8ywOL6y5KXMMvdNupTXmb5RXq9a6vAExrmFumpI8hLg9/DrK/L8RJ7k2u5E3FTsk+KMNt+reDyMrpPmj0MgAAAAAAABBx+axpNRs5SavsrgubfAnM5PMcStqtUb1i5W7IaLwOGfJNK8eUrpsUZLc+EuHS1SclCCexLZl570kt63HlLpS5VJUlCG3GKk1eWifXY5bodFfRlUm/OqznUfH05Nr/bsmvKptZhXnJ2hKCjFt8YtN+KIP2+T3W/8Fh+9qvj5dZiek7g0pwtfdsO/iYVMw21pfXnb9ynzGhOrVSpQlU2Y67Nml/nyNiy/ELdRqdy/c6Vz5fn/Dlbounmsc6n5/dHzBSi+KT58Cw6M5N5SflprzIPzU/XmvkjZRoV7WlQnbrSa7ibhPLUnBQpz2HNKUGrwjFvWS+zbV8uokUz2ni1Vdk6Otf5bx+cOhK3O3pD2vkyyKzOqMpeT2Yt2bvbhoiShy00XobTVRoTS9CXcbXRl9mXcZhpZzWfVL1LfZj4/wCIq2WeYZdWlVlJUajV9PNe5aEZ5RW+4q/kZ6HBalcdY3DxnVY8l81rds+fafheYCP1cfZXgbnAywmFmoRThJWS4PkbXhpfYl3MobzuZetxxMVhJymHpPsXiWJFy+m1F3TTb49iJRzSY8BHxVX1FvfwRuqTsm3uRHwsG25ve/8ALAlupQUY23WK/FVduSiuLsv3N2OxVtEYZXQv9Y+OkezizLWeeFhGNklyPQDDcAAAAAAAB4zhc6qJfSI63+s+N2d2crnXR2pOpOcJQ2Z89q6drPctSN1FZtHCw6DJSl57505zo01HDUlf/twffCL+ZGqxtUcudaS74J/pJ2PyaVBUoKMpRjSjDaUW7uC2dbbtLG6h0fqVaNRqLUnOMoKd432VZ9l1dEOaW3NdLuuakV79+Vl0Sn9dJc6fhJfudgcv0VyGrSm6lVKPmuKSd27tP5HUE3p4mKcqLrr1vm3WdgAJCCAAAAAAAAAAAAasRVstPSei/cDTWe3LZW5b+0zxFXZjZGVKnsx8SsxtZt2WrbskGszpjSpeVnb1VrJ9XL3l0lbRGjBYXYjbjvb5skAiNAADYAAAAAAAAAAGMqae9HsY23HpEea0vvYfmQ0bSwRqeY0pOyqwb5bSN9Soopyk0kt7e5IDIET/AFaj97D8yH+rUfvYfmQEsEermFOLtKpGLtezkk7PibKVeMo7UZJx5p3Wm8DYCKs1pPRVYa7vORKAAADGc0k22kkrtvRJcyBDPacnaO0+tRsvjYrelWKlenSSfk5vVrc58Ivlz632GrB0NlETLnms6hPx9NWcffafPhf/AE+LWju/s7pX7DKlS9aW/wACnfNaNbnxRtoZ3psVbJ8JrSMu37L+HZuN8WeL8T5cMmCaxuPCbjcRZbzTleGv9bLj6HVHn7yLJOpUVNbnrJ8o8f8AOsvEiSiRzO3oAMNwAAAAAAAAAAAAAOAnvfa/E784Ce99r8Q1sm5jk86KUm1KLdrq+j5NMl5PXlVhUwzlvheDeuzqrrs1RnnubwnBU6b2tU27NJW4amvoxRbqufCMLe9tWXwZlj1Q8zy10XFOSltJvRNWsZ5bkzrRlJTUbO2qb4X+ZM6VenT9l+KJXRX+HP2/0oGuVZ0hVq1uUI/Muci/ll/X4sp+kn8d+xH5lxkX8sv6/FmGY8uXw3pw9qPijvTgsN6cPaj4o70FQxlI9bKbG5ht3UXanxf2+pfh6+PZv5ZMkUjl2x45vOoeYuqpvT0U9/N9XUa0ioxXSGnGpGjq5S00Xmx0vq9y7CbSxF1e5W2tNp3K1+xtWsezfUkQa7uSKkiPKN2orfJ2S6zEeXSka8rvo9hlGkpK7clq277m1ZdRamnCUVCEYrdFJd3E3FtXeuVJfU2nXgABs1AAAAAAAAAAAAAA4Ce99r8TvzlJdHK127Q3/a/sGsptLorH1qkmuSio/G7LjC4WNOOzBWXxb5t8TcgGdOa6VenT9l+KJXRX+HP2/wBKMs9yudWUHDZtGLTu7b2bsiwEqUJRna7ldWd9LJBj1UvSRfXv2I/Ms8kxMVhneSWzt3u1dXbaJGcZP5ZJp7M46Jvc1yZRS6O1r+jF9anH5g8Sg4VefD24+KO9KLKujzhJVKjV46xjHVX5tl6CIUGZZqpNxT+rWjtvnb9Pj2FOlUrycaXmwTtOrwX4YL1pfBceTvcb0ZjUqbSnKEG7zhFek+qXq34/CxY08HGMVCEVGMVaKirJIhzita27LSOox46RGPz+n7y+W4iq1WnCzhClOUYQ1vvs6kn605b7vhoWWW5tZ7Oy3HVKeltpb423vt9x1WbdGqdZ7Uova5xey2uTf+M5LMMDKlVcHGybtSSWmwtIxiurlzvzI2THNeVngz481e1bzxqdlHzm9Elq2+RdZPlri/KT1m1u4QXJdfNmjo9kHk4+UqfxZLd93F+r28+4v4U7EnDi1zKs6rqK80x+PdkkegExWgAAAAAAAAAAAAAAAAAAAAAAAAAAAAAAAFjHYXIyAHlj0AAAAAAAAAAAAAAAAAAAAAAAAAAAAAAAAAAAAAAAAAAAAAAAAAAAAAA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735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84" y="1700808"/>
            <a:ext cx="8134672" cy="1362075"/>
          </a:xfrm>
        </p:spPr>
        <p:txBody>
          <a:bodyPr>
            <a:noAutofit/>
          </a:bodyPr>
          <a:lstStyle/>
          <a:p>
            <a:pPr algn="just"/>
            <a:r>
              <a:rPr lang="es-MX" sz="1800" b="0" cap="none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s-MX" sz="1800" b="0" cap="none" dirty="0" smtClean="0">
                <a:solidFill>
                  <a:schemeClr val="accent1">
                    <a:lumMod val="75000"/>
                  </a:schemeClr>
                </a:solidFill>
              </a:rPr>
              <a:t>lanes de contribución definidos: </a:t>
            </a:r>
            <a:r>
              <a:rPr lang="es-MX" sz="1800" b="0" cap="none" dirty="0" smtClean="0"/>
              <a:t>son aquellos montos que la empresa acepta entregar montos de efectivo preestablecido en un fondo de inversión, determinado y en que los beneficios del empleado consistirán en la suma de dichas aportaciones, más o menos las ganancias o pérdidas en la administración de tales fondos.</a:t>
            </a:r>
            <a:endParaRPr lang="es-MX" sz="1800" b="0" cap="none" dirty="0"/>
          </a:p>
        </p:txBody>
      </p:sp>
      <p:sp>
        <p:nvSpPr>
          <p:cNvPr id="4" name="3 Rectángulo"/>
          <p:cNvSpPr/>
          <p:nvPr/>
        </p:nvSpPr>
        <p:spPr>
          <a:xfrm>
            <a:off x="395536" y="4589416"/>
            <a:ext cx="34563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 smtClean="0">
                <a:solidFill>
                  <a:schemeClr val="accent1">
                    <a:lumMod val="75000"/>
                  </a:schemeClr>
                </a:solidFill>
              </a:rPr>
              <a:t>Planes </a:t>
            </a:r>
            <a:r>
              <a:rPr lang="es-MX" sz="1600" dirty="0" err="1" smtClean="0">
                <a:solidFill>
                  <a:schemeClr val="accent1">
                    <a:lumMod val="75000"/>
                  </a:schemeClr>
                </a:solidFill>
              </a:rPr>
              <a:t>multi</a:t>
            </a:r>
            <a:r>
              <a:rPr lang="es-MX" sz="1600" dirty="0" smtClean="0">
                <a:solidFill>
                  <a:schemeClr val="accent1">
                    <a:lumMod val="75000"/>
                  </a:schemeClr>
                </a:solidFill>
              </a:rPr>
              <a:t> patronales: </a:t>
            </a:r>
            <a:r>
              <a:rPr lang="es-MX" sz="1600" dirty="0" smtClean="0"/>
              <a:t>Son </a:t>
            </a:r>
            <a:r>
              <a:rPr lang="es-MX" sz="1600" dirty="0"/>
              <a:t>planes de contribución definida o de beneficios definidos de entidades que no están bajo control común (distintos de los planes </a:t>
            </a:r>
            <a:r>
              <a:rPr lang="es-MX" sz="1600" dirty="0" smtClean="0"/>
              <a:t>gubernamentales.</a:t>
            </a:r>
            <a:endParaRPr lang="es-MX" sz="1600" dirty="0"/>
          </a:p>
        </p:txBody>
      </p:sp>
      <p:sp>
        <p:nvSpPr>
          <p:cNvPr id="5" name="4 Rectángulo"/>
          <p:cNvSpPr/>
          <p:nvPr/>
        </p:nvSpPr>
        <p:spPr>
          <a:xfrm>
            <a:off x="503548" y="854818"/>
            <a:ext cx="82449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Planes 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de beneficios 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definidos: </a:t>
            </a:r>
            <a:r>
              <a:rPr lang="es-MX" dirty="0" smtClean="0"/>
              <a:t>Son </a:t>
            </a:r>
            <a:r>
              <a:rPr lang="es-MX" dirty="0"/>
              <a:t>aquellos donde la responsabilidad de la empresa termina hasta la liquidación de los beneficios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4427984" y="4558018"/>
            <a:ext cx="4572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MX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s-MX" sz="1600" dirty="0" smtClean="0">
                <a:solidFill>
                  <a:schemeClr val="accent1">
                    <a:lumMod val="75000"/>
                  </a:schemeClr>
                </a:solidFill>
              </a:rPr>
              <a:t>lanes gubernamentales: </a:t>
            </a:r>
            <a:r>
              <a:rPr lang="es-MX" sz="1600" dirty="0" smtClean="0"/>
              <a:t>Son </a:t>
            </a:r>
            <a:r>
              <a:rPr lang="es-MX" sz="1600" dirty="0"/>
              <a:t>los establecidos por la legislación para la protección de salud, vivienda, retiro, administrados directa e indirectamente., por entidades gubernamentales que afectan a las entidades</a:t>
            </a:r>
            <a:r>
              <a:rPr lang="es-MX" dirty="0"/>
              <a:t>.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2033718" y="3284984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OTROS PLANES</a:t>
            </a:r>
            <a:endParaRPr lang="es-MX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146" name="Picture 2" descr="http://images04.olx-st.com/ui/4/13/55/1353686932_458890855_1-Afore-y-pensiones-La-Quebrad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194070"/>
            <a:ext cx="1296144" cy="87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0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476672"/>
            <a:ext cx="6836296" cy="1008112"/>
          </a:xfrm>
        </p:spPr>
        <p:txBody>
          <a:bodyPr>
            <a:normAutofit/>
          </a:bodyPr>
          <a:lstStyle/>
          <a:p>
            <a:pPr algn="ctr"/>
            <a:r>
              <a:rPr lang="es-MX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Beneficios </a:t>
            </a:r>
            <a:r>
              <a:rPr lang="es-MX" sz="3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por </a:t>
            </a:r>
            <a:r>
              <a:rPr lang="es-MX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terminación</a:t>
            </a:r>
            <a:endParaRPr lang="es-MX" dirty="0">
              <a:solidFill>
                <a:schemeClr val="tx2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30467" y="1274094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Corresponden a las remuneraciones que deben pagarse al término de la relación laboral cuando esta ocurra antes del empleado llegue a su edad de jubilación o condición de elegibilidad.</a:t>
            </a:r>
          </a:p>
          <a:p>
            <a:endParaRPr lang="es-MX" dirty="0"/>
          </a:p>
        </p:txBody>
      </p:sp>
      <p:sp>
        <p:nvSpPr>
          <p:cNvPr id="5" name="2 Marcador de texto"/>
          <p:cNvSpPr>
            <a:spLocks noGrp="1"/>
          </p:cNvSpPr>
          <p:nvPr>
            <p:ph type="body" idx="1"/>
          </p:nvPr>
        </p:nvSpPr>
        <p:spPr>
          <a:xfrm>
            <a:off x="742547" y="3102976"/>
            <a:ext cx="7772400" cy="1500187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Indemnizaciones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Liquidaciones</a:t>
            </a:r>
            <a:endParaRPr lang="es-MX" dirty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Gratificaciones </a:t>
            </a:r>
            <a:r>
              <a:rPr lang="es-MX" dirty="0">
                <a:solidFill>
                  <a:schemeClr val="tx1"/>
                </a:solidFill>
              </a:rPr>
              <a:t>adicionales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Gastos </a:t>
            </a:r>
            <a:r>
              <a:rPr lang="es-MX" dirty="0">
                <a:solidFill>
                  <a:schemeClr val="tx1"/>
                </a:solidFill>
              </a:rPr>
              <a:t>médicos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Primas </a:t>
            </a:r>
            <a:r>
              <a:rPr lang="es-MX" dirty="0">
                <a:solidFill>
                  <a:schemeClr val="tx1"/>
                </a:solidFill>
              </a:rPr>
              <a:t>de antigüedad, por muerte, invalidez, separación voluntaria o despido.</a:t>
            </a:r>
          </a:p>
          <a:p>
            <a:endParaRPr lang="es-MX" dirty="0">
              <a:solidFill>
                <a:srgbClr val="002060"/>
              </a:solidFill>
            </a:endParaRPr>
          </a:p>
          <a:p>
            <a:endParaRPr lang="es-MX" dirty="0"/>
          </a:p>
        </p:txBody>
      </p:sp>
      <p:pic>
        <p:nvPicPr>
          <p:cNvPr id="7170" name="Picture 2" descr="https://encrypted-tbn0.gstatic.com/images?q=tbn:ANd9GcQR55bbu1IvSE9_WjsVBcYodLABsRsUP49QUcPg-PnnrW8RUlk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437112"/>
            <a:ext cx="17907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68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2800" dirty="0" smtClean="0"/>
              <a:t>Instituto Mexicano de Contadores Públicos </a:t>
            </a:r>
            <a:r>
              <a:rPr lang="es-ES" sz="2800" dirty="0"/>
              <a:t>(2014). </a:t>
            </a:r>
            <a:r>
              <a:rPr lang="es-ES" sz="2800" i="1" dirty="0"/>
              <a:t>Normas de Información Financiera.</a:t>
            </a:r>
            <a:r>
              <a:rPr lang="es-ES" sz="2800" dirty="0"/>
              <a:t> </a:t>
            </a:r>
            <a:r>
              <a:rPr lang="es-ES" sz="2800" dirty="0" smtClean="0"/>
              <a:t>México: </a:t>
            </a:r>
            <a:r>
              <a:rPr lang="es-ES" sz="2800" dirty="0"/>
              <a:t>ANFECA.</a:t>
            </a:r>
            <a:endParaRPr lang="es-MX" sz="2800" dirty="0"/>
          </a:p>
          <a:p>
            <a:r>
              <a:rPr lang="es-ES" sz="2800" dirty="0" smtClean="0"/>
              <a:t>C.P. Efraín Lechuga Santillán (2014</a:t>
            </a:r>
            <a:r>
              <a:rPr lang="es-ES" sz="2800" dirty="0"/>
              <a:t>). </a:t>
            </a:r>
            <a:r>
              <a:rPr lang="es-ES" sz="2800" i="1" dirty="0"/>
              <a:t>Fisco Agenda.</a:t>
            </a:r>
            <a:r>
              <a:rPr lang="es-ES" sz="2800" dirty="0"/>
              <a:t> México: ISEF.</a:t>
            </a:r>
            <a:endParaRPr lang="es-MX" sz="2800" dirty="0"/>
          </a:p>
          <a:p>
            <a:r>
              <a:rPr lang="es-ES" sz="2800" dirty="0" smtClean="0"/>
              <a:t>Alberto Trueba Urbina (2014</a:t>
            </a:r>
            <a:r>
              <a:rPr lang="es-ES" sz="2800" dirty="0"/>
              <a:t>). </a:t>
            </a:r>
            <a:r>
              <a:rPr lang="es-ES" sz="2800" i="1" dirty="0"/>
              <a:t>Ley Federal del Trabajo.</a:t>
            </a:r>
            <a:r>
              <a:rPr lang="es-ES" sz="2800" dirty="0"/>
              <a:t> México: </a:t>
            </a:r>
            <a:r>
              <a:rPr lang="es-ES" sz="2800" dirty="0" smtClean="0"/>
              <a:t>Porrúa.</a:t>
            </a:r>
            <a:endParaRPr lang="es-MX" sz="2800" dirty="0"/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Que </a:t>
            </a:r>
            <a:r>
              <a:rPr lang="es-MX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son </a:t>
            </a:r>
            <a:r>
              <a:rPr lang="es-MX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las </a:t>
            </a:r>
            <a:r>
              <a:rPr lang="es-MX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Remuneraciones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1400" dirty="0" smtClean="0"/>
              <a:t>Una remuneración es </a:t>
            </a:r>
            <a:r>
              <a:rPr lang="es-MX" sz="1400" dirty="0"/>
              <a:t>la cantidad de dinero o cosa con que se paga un </a:t>
            </a:r>
            <a:r>
              <a:rPr lang="es-MX" sz="1400" dirty="0" smtClean="0"/>
              <a:t>trabajo. Toda </a:t>
            </a:r>
            <a:r>
              <a:rPr lang="es-MX" sz="1400" dirty="0"/>
              <a:t>persona que trabaja tiene derecho a una remuneración equitativa y satisfactoria, que le asegure una existencia conforme a la dignidad humana sueldo, salario o retribución</a:t>
            </a:r>
            <a:r>
              <a:rPr lang="es-MX" sz="1400" dirty="0" smtClean="0"/>
              <a:t>.</a:t>
            </a:r>
          </a:p>
          <a:p>
            <a:pPr algn="just"/>
            <a:endParaRPr lang="es-MX" sz="1400" dirty="0"/>
          </a:p>
          <a:p>
            <a:pPr algn="just"/>
            <a:r>
              <a:rPr lang="en-US" sz="1400" dirty="0"/>
              <a:t>Remuneration is the amount of money or thing with a job pays. Everyone who works has the right to just and favorable remuneration that ensures an existence worthy of human dignity wages, salary or remuneration.</a:t>
            </a:r>
          </a:p>
          <a:p>
            <a:pPr algn="just"/>
            <a:endParaRPr lang="es-MX" sz="1400" dirty="0" smtClean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>
                <a:latin typeface="Arial" pitchFamily="34" charset="0"/>
                <a:cs typeface="Arial" pitchFamily="34" charset="0"/>
              </a:rPr>
              <a:t>Remuneración, Retiro, Indemnización, pensión, ausencias,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PTU</a:t>
            </a: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dirty="0">
                <a:latin typeface="Arial" pitchFamily="34" charset="0"/>
                <a:cs typeface="Arial" pitchFamily="34" charset="0"/>
              </a:rPr>
              <a:t>Compensation, retirement, compensation, pension, absences, PTU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general: 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/>
              <a:t>Instruir </a:t>
            </a:r>
            <a:r>
              <a:rPr lang="es-ES" dirty="0"/>
              <a:t>al estudiante para diseñar y operar el sistema de información financiera y determinación de costo de las entidades económicas a las que preste sus servicios, generando resultados financieros que le permitan tomar las decisiones a los usuarios de la información y sea de utilidad para todos aquellos interesados en el estudio y análisis de la misma.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2800" dirty="0"/>
              <a:t>Obligaciones Laborales,  Boletín D-3</a:t>
            </a:r>
            <a:endParaRPr lang="es-MX" sz="2800" dirty="0"/>
          </a:p>
          <a:p>
            <a:r>
              <a:rPr lang="es-ES" sz="2800" dirty="0"/>
              <a:t> </a:t>
            </a:r>
            <a:endParaRPr lang="es-MX" sz="2800" dirty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/>
              <a:t>Conocer las bases  para cuantificar el monto de pasivos por obligaciones laborales así como el costo neto del periodo de las  obligaciones y las reducciones o extinciones anticipadas cuando estas ocurran.</a:t>
            </a:r>
            <a:endParaRPr lang="es-MX" dirty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6" y="404664"/>
            <a:ext cx="841909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400" dirty="0" smtClean="0">
                <a:solidFill>
                  <a:srgbClr val="0070C0"/>
                </a:solidFill>
              </a:rPr>
              <a:t>QUE SON LAS REMUNERACIONES</a:t>
            </a:r>
            <a:endParaRPr lang="es-MX" sz="2400" dirty="0" smtClean="0">
              <a:solidFill>
                <a:srgbClr val="0070C0"/>
              </a:solidFill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La NIF D-3 tiene como objetivo establecer las normas para el reconocimiento contable de los beneficios que una entidad otorga a sus empleados.</a:t>
            </a: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Debe ser aplicada por todo tipo de entidades que emiten estados financieros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4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6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2" name="Picture 8" descr="https://encrypted-tbn1.gstatic.com/images?q=tbn:ANd9GcRhbeIfYIqJ3yFmzdlYn94fyPP-WLUcXQY1M6oNtb-AucAWku5_6_eyD3m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467" y="620688"/>
            <a:ext cx="1159100" cy="1454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</a:t>
            </a:r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os </a:t>
            </a:r>
            <a:r>
              <a:rPr lang="es-MX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beneficios a los </a:t>
            </a:r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empleados</a:t>
            </a:r>
            <a:r>
              <a:rPr lang="es-MX" sz="2800" dirty="0"/>
              <a:t>:</a:t>
            </a:r>
            <a:endParaRPr lang="es-MX" sz="2800" dirty="0"/>
          </a:p>
          <a:p>
            <a:r>
              <a:rPr lang="es-MX" sz="2800" dirty="0" smtClean="0"/>
              <a:t>Son </a:t>
            </a:r>
            <a:r>
              <a:rPr lang="es-MX" sz="2800" dirty="0"/>
              <a:t>aquellos otorgados al personal que incluyen toda clase de remuneraciones que se devengan a favor del empleado y/o sus beneficiarios a cambio de los servicios recibidos del </a:t>
            </a:r>
            <a:r>
              <a:rPr lang="es-MX" sz="2800" dirty="0" smtClean="0"/>
              <a:t>empleado.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CLASIFICACIÓN DE LOS BENEFICIOS</a:t>
            </a:r>
          </a:p>
          <a:p>
            <a:pPr algn="ctr"/>
            <a:endParaRPr lang="es-MX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MX" sz="2800" dirty="0" smtClean="0"/>
              <a:t>Beneficios </a:t>
            </a:r>
            <a:r>
              <a:rPr lang="es-MX" sz="2800" dirty="0"/>
              <a:t>a corto </a:t>
            </a:r>
            <a:r>
              <a:rPr lang="es-MX" sz="2800" dirty="0" smtClean="0"/>
              <a:t>plazo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MX" sz="2800" dirty="0" smtClean="0"/>
              <a:t>Beneficios </a:t>
            </a:r>
            <a:r>
              <a:rPr lang="es-MX" sz="2800" dirty="0"/>
              <a:t>a  largo </a:t>
            </a:r>
            <a:r>
              <a:rPr lang="es-MX" sz="2800" dirty="0" smtClean="0"/>
              <a:t>plazo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MX" sz="2800" dirty="0" smtClean="0"/>
              <a:t>Beneficios </a:t>
            </a:r>
            <a:r>
              <a:rPr lang="es-MX" sz="2800" dirty="0"/>
              <a:t>por </a:t>
            </a:r>
            <a:r>
              <a:rPr lang="es-MX" sz="2800" dirty="0" smtClean="0"/>
              <a:t>retiro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MX" sz="2800" dirty="0" smtClean="0"/>
              <a:t>Beneficios </a:t>
            </a:r>
            <a:r>
              <a:rPr lang="es-MX" sz="2800" dirty="0"/>
              <a:t>por </a:t>
            </a:r>
            <a:r>
              <a:rPr lang="es-MX" sz="2800" dirty="0" smtClean="0"/>
              <a:t>terminación</a:t>
            </a:r>
            <a:endParaRPr lang="es-MX" sz="2800" dirty="0"/>
          </a:p>
          <a:p>
            <a:pPr marL="457200" indent="-457200">
              <a:buFont typeface="Arial" pitchFamily="34" charset="0"/>
              <a:buChar char="•"/>
            </a:pP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s://encrypted-tbn2.gstatic.com/images?q=tbn:ANd9GcREgJDXpzCVj_KgQ3LXS-nIF9fRxsY_Uk5c5fEVzgM5TzpTR0Iug_jOSQ8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437112"/>
            <a:ext cx="25146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23728" y="413541"/>
            <a:ext cx="49183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BENEFICIOS A CORTO PLAZO</a:t>
            </a:r>
            <a:endParaRPr lang="es-MX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30467" y="1274094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Deben </a:t>
            </a:r>
            <a:r>
              <a:rPr lang="es-MX" dirty="0"/>
              <a:t>ser pagaderos </a:t>
            </a:r>
            <a:r>
              <a:rPr lang="es-MX" dirty="0" smtClean="0"/>
              <a:t>dentro de los </a:t>
            </a:r>
            <a:r>
              <a:rPr lang="es-MX" dirty="0"/>
              <a:t>12 meses </a:t>
            </a:r>
            <a:r>
              <a:rPr lang="es-MX" dirty="0" smtClean="0"/>
              <a:t>siguientes al </a:t>
            </a:r>
            <a:r>
              <a:rPr lang="es-MX" dirty="0"/>
              <a:t>cierre del </a:t>
            </a:r>
            <a:r>
              <a:rPr lang="es-MX" dirty="0" smtClean="0"/>
              <a:t>ejercicio</a:t>
            </a:r>
            <a:endParaRPr lang="es-MX" dirty="0"/>
          </a:p>
        </p:txBody>
      </p:sp>
      <p:sp>
        <p:nvSpPr>
          <p:cNvPr id="7" name="2 Marcador de texto"/>
          <p:cNvSpPr>
            <a:spLocks noGrp="1"/>
          </p:cNvSpPr>
          <p:nvPr>
            <p:ph type="body" idx="1"/>
          </p:nvPr>
        </p:nvSpPr>
        <p:spPr>
          <a:xfrm>
            <a:off x="827584" y="2132856"/>
            <a:ext cx="7772400" cy="1500187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Sueldos, salarios y aportaciones  a instituciones de seguridad social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Ausencias compensadas ( vacaciones, prima vacacional, ausencias por enfermedad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PTU e incentivos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Beneficios en especie ( Atenciones medicas, utilización de casas y automóviles, despensa, vestido, becas, bienes y servicios no onerosos)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403796" y="4038601"/>
            <a:ext cx="80315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/>
              <a:t>P</a:t>
            </a:r>
            <a:r>
              <a:rPr lang="es-MX" b="1" dirty="0" smtClean="0"/>
              <a:t>restaciones </a:t>
            </a:r>
            <a:r>
              <a:rPr lang="es-MX" b="1" dirty="0"/>
              <a:t>en </a:t>
            </a:r>
            <a:r>
              <a:rPr lang="es-MX" b="1" dirty="0" smtClean="0"/>
              <a:t>especie</a:t>
            </a:r>
            <a:r>
              <a:rPr lang="es-MX" dirty="0" smtClean="0"/>
              <a:t>: Son </a:t>
            </a:r>
            <a:r>
              <a:rPr lang="es-MX" dirty="0"/>
              <a:t>aquellas prestaciones consistentes en la entrega de un bien o un </a:t>
            </a:r>
            <a:r>
              <a:rPr lang="es-MX" dirty="0" smtClean="0"/>
              <a:t>servicio.</a:t>
            </a:r>
            <a:endParaRPr lang="es-MX" dirty="0"/>
          </a:p>
        </p:txBody>
      </p:sp>
      <p:sp>
        <p:nvSpPr>
          <p:cNvPr id="10" name="AutoShape 2" descr="data:image/jpeg;base64,/9j/4AAQSkZJRgABAQAAAQABAAD/2wCEAAkGBxQREhQUERMVFRQXGR0XGBcYGBkcHRwXGhcYGB4aHB0YHyggGhwnHRYbITElJikuLi4uFx8zODMsNygtLi0BCgoKDg0OGxAQGywkICQ0LCwsLCwtLCwsLCwsLCwsLCwsLCwsLCwsLCwsLCwsLCwsLCwsLCwsLCwsLCwsLCwsL//AABEIAMwA0AMBIgACEQEDEQH/xAAcAAACAgMBAQAAAAAAAAAAAAAABQQGAgMHAQj/xABMEAACAQMBBAYFCAYFDAMBAAABAgMABBEFBhIhMRNBUWFxkRQiMoHBBxUjQlJikqEzcoKxstEkU2Nz4RY0Q1R0k6Kjs9Lw8TXCw4P/xAAZAQADAQEBAAAAAAAAAAAAAAAAAgMBBAX/xAAtEQACAgICAQMCAwkAAAAAAAAAAQIREjEDIVETIkEEYTKRoRQVcYHB0eHw8f/aAAwDAQACEQMRAD8A7iaW39yyMAvZ8TTKlGr+0PD4mmj2xZaNfzg/aPKj5wftHlUWiq4onkyV84P2jyo+cH7R5VFooxQZMlfOD9o8qPnB+0eVRaKMUGTJXzg/aPKj5wftHlUWijFBkyV84P2jyo+cH7R5VFooxQZMlfOD9o8q1z6uY1LO6qo5s2AB7zWikm1G6PRmmx0IuIzLnlg5ClurG8V51kkkro1NtjK72uRFQq4lMnCNIgHZyOwLWuXX79V32sd2McTvTRh/I8Pzqtaxo8g1KZdOVhmKN5OjkWNQzFhgtukqCFBwuPzrdF8nU8pDTPAp7X6S4Ye+RgPKoOT+EUof6LtnHdHdjcdJg5Rh6wxz5cD7jTj5wftHlVP1zYoWcBuknd5bfEgG6iruD21ARQeK55k1Y4nDAEciM+dVhT2hJdE35wftHlR84P2jyqLRT4oXJkr5wftHlR84P2jyqLRRigyZK+cH7R5UDUX7R5VFooxQZMc6bMXBLduPyqZUDR/ZPj8BU+oy2VWgpRq/tDw+JpvSjV/aHh8TWw2ZPRBoooq5IKKKKACiiqn8ourtb24SM4aUlc9YXHHH7vOsk6VmpW6Mtc25gt2KKDK45hSMA97Hh5VBi+UmEqS0MgYclBBB788KSbDbCNfjpZGMcGSAQPWcjnu54AZ669252Gks334EeS3wDn2ipA472OQ4ZzjrrmfLPZXBFn0LbqG5kEbK0TE4XJBBPZkcie+rVXz4Dg94457MdfnXddCuzNbQyHm6KT444/nVOLkcumJOKWifWq5gEiMjAFWGCDxHEdlbKWalqpR1hhjM07jIjUgYGfaduIRfz4VVtJdiI2/JrHFHbtCqKk0TlJgOZIJ3XPaCm7+dXMCud3Oz2oPKtxH6PBOBjeVnOV+y4IwwpyDq+7j+g5xzxL/3Yrm0XNu31/u2jxL+luPoYwOZL8C3gq5b3VjbxbiKo+qAPIYqoalBe2sqzTdDc3MpMcSgvvAcyEUAKi8OJ7+fGm8txqECdJcWsbRji/QuS6jt3SDvY7jTwklsSSbHlFabO6WVFkjIZGG8pHYa3VcmFFFFABRRRQA20f2T4/AVPqBo/snx+AqfXPLZaOgpRq/tDw+JpvSjV/aHh8TWw2ZPRBoooq5IKKKKACue/K0OFuf1/wBy10Kq1t1b28sG5PMsTA70ZJ47w+7zI5A0nIrixo7LnsoiLaW4j9nolxjw/nTY1x/YHbtbNfRro70Sk9HKgJwD1HIBK5zxHLlV2u/lCsEXeE++eYVVbJ9xAqCaoqVX5arWJUt2RVWRnbJAAJXdzxxz4022M/zG3/UrnW0Wstql1vyusES+qgbeO6meJ9UHLHn5V0PT9XtY7bMcyGOJQpweOBwA3TxyTy4U3F+JsWZO1fUVt499ssSQqIOLO5OAqjrNHycRMyXE8wAnkmZX7ljwoQdw41lsvpDyyC9ulw+MQRH/AESH6xH9Y3X2ZpJp+0r24kggi3pnnncM53YwokwTw4sR9kdtE52wjGjol5exwoXldUQc2Y4A86pWqbdOQWsrcyRKctI+VDKDxEa82OOs8KXHTWlcSXkhnkByARiND9xBwHicmmNTchiXo1yl5qTzod6OG2RUPVvTHfb3hVX8VW6QgAk8hz8Kp3yWWapbyyKMCWdyv6incH8JHup3tlemCyuJBzCEL+s3qgeZFatAVLYZ962JHs9LLujsXfJA/OrFVa+T2Lcswv2XceTYqy10w/CiL2FFFFMYFFFFADbR/ZPj8BU+oGj+yfH4Cp9c8tlo6ClGr+0PD4mm9KNX9oeHxNbDZk9EGiiirkgoorw0ARdUv0t4mkkOFUe8nqUd5PCqRc2kkg35B/Sbt1iQc+jRjyGfsrlie+ne8t9cbw4w253U7HlPNu8LwA7yaY7P2wn1B5PqWq7g/vpMlvJcD9o1OT6v8hku6EWj2HRdLbniYJGTJ5lfaU+TflUiW1A+qPKmuuwdFqQP1bmH/mwn4ow/CaxuIatwy9pPlj2V+aHupdFbot3ayFRwnQNkcCC3WOvHMU+uI6Sat6oVhwKyRt/zFFW5KlxuyEepo7RiuXakI1s3mLqk8V5M0PWXO+QyADid5c+HDqq17T6+yFba19a5kGc8xFGecje7kOs4qqfJrCq3cqyks6h+hLdZ6VulZfvZ3cnsxXmM9ANLnur6SSO3RIAgUsZlffww4EJwxyPE5BxVhttgkbjd3E1x9zeCR/hTifecd1SLz6HVoG+rcwPEezfiPSL/AMJf8qeahq8FuMzTRxj77gfvNCSA3WNjHBGscKhEUYVRyAzn41XtuG6Q2dsP9NcoWH3IsyE47Mqta7n5QLbiIBNcN1CKNiPxEAYpLoOqO+po96qq8sTLbqGyIuIJU9rMPrdxA4Ghv4A3bHfoX/vpv+oae0i2O/QP/fTf9Q0y1HUY7dd+Vt1cgdZJJ5AAcSTXRH8KIvZLopNbbT2zsFLmNjyEilM+G+MHzpwKZNPRlHtFFFaA20f2T4/AVPqBo/snx+AqfXPLZaOgpRq/tDw+JpvSjV/aHh8TWw2ZPRBooryrkj2q7tPduzJaxHdaUEyN1rEMA472zgeBqwmqprjdDfJI/BJIhErHkHV2bdJ6sh+HbxrHXyAzRo7S2ZgAqRISAO4cAO0k486f7Faa0Fqm+PpZCZpf15OOPcML4CqvcQm5ntrYcUZulkI/q4SpwfFio957K6KKlyv3V4KQ1ZU/lHjKW6XKDLW0iyfsn1GHk376STaw+7vvZ3SR4yXKZAGM54HOMVfdWs1nhlhcZWRGQ+DAj40o2Pv+ksY2lI3owY5SeADREo2c8h6ufA0sZuOhnFMqxmV1DoQysMgjrFU5Z2e1uCxLFXfGexcED8vzqw6UykTGP9E00hixy3C3Md29vH31X9LXME47ZJB5iutNyr7pnLLq/wCKOgbOaeI4w7MZJZcPJIebEgYHcoGAB3V7sxocN3bOJVO8lzMUdWKuh3+asOIrPZmXftLdu2JP4RTD5PP83l/2ib+M1yzSpHRHbF+v7BpJEzRS3BuFBMbvMxwQCAuOAAPLIAPfVX0+OzSITuiIx4MZCWYODusuWJJORjHeK6+RXP8AUZrCz1ElrZnlkZGeQ4KxmU7ilVJ5sRxKjPE5qbQ5o0+yu7vAhT0aD+tkX1yPuR9Xi1WrQ9lYLU7yqXlPtTSHec/BR3DFPFFe0JAcw0u/9HsbiXGSkk5A7T0hx+ZpjoOzaEpNOTLccGLsThWxyQcgBk4qqxTGRVtS25G808jtwywWbARc95yfCrDqTpnM180EOANxCqsx8RljnsArZS0jEidtVdwAdAYxczN7MA9Y+LfYXvOKrOqaaIOhSJ5RcOy7kQmZlTrbxQDPPnTvSkd1KaZa9Eje1dThvW7wHO/Ie88PGstotl0tLV7pXeS6iKzNMxOWC8GTHJUKk8BS/c0e17STWNqbe13ekfeJz6qYJGADlhnhzpxFKGAZSCDxBGOIrrTTINMc6P7J8fgKn1A0f2T4/AVPqEtlo6ClGr+0PD4mm9KNX9oeHxNbDZk9Cm/vEgjaSQ4RRkn4DtOcCodjpd5djpJJfQ4zxWNVVpMdRdmyFPcBwrDVohJc2MTcUMpdh29GhcA928FPuq9gVs5O6MilRS7vQbyAb9vcekAcehmVQW7lkXGCe/hWFpPFewneTK5KPG44q49pWB6wfhiruao88Yj1SdU4LJBHMwHLpN548+9UFEZO6CS6shjZGBTvRtPHw5JM4Hb1knHdnFJ9F07poVd7m6DEsOExxgMyjmD1Crs3I/8AnVXONI2khij3HZgQz59Vjzdj2d9UUY5diNuh++iD/Wrv/fH+VRPmGFQVLTMpJZlaV8MTz3gCAc99RjtbB9pvwN/KtMm1MB+s34G/lVFHi+xNykNZCAAAAAOAA5AVV9EP0cg/tH/PFSpNooT1t+Fv5VB2ehmlRhBBLLmRjlVwvHB4seAPjTucFKLvz/QnjKUXS8F82Gl3rKHu31/DIy/Cnnyef5vL/tE38ZqubCBkhkgkXckhlZWXgcbx3xy4dZ5VY/k8/wA3l/2ib+M1xy0jrjstFQbnR4JJFlkiRpE9lyoJHgffU6qXtHd6it7EtsrGA7mcIpU5Y9JvseKYXBGMcaRjlzxRXorw1oHNNntMiuLdhNGsgE8xG8M4PSHiOypeymmW9tdzRvFEC+JLd2AJK8njBP2Tg47GHZXmx36B/wC/m/6hqH8oE8YgVHQtI5+ixwKsMZfPVjPVzzVMbiq2Typ9nS8VTdqLw329YWvrFsC4l5pEmclc8jI2MbvjVS0bVbYwql7cagrAANGHZo28DGN7Hdmt2p7drBH6Pplv0QI9txu4B+sFJyT95jU8ZaobONXfRp202dtiYbawG9cx8JAOPqnm0r8g+ePbxPDlVp2c0v0WBIi5cjiSeWT1DsA7K5haTIvGWNlyctMkj7+T9ZuWes10LZXUXcyQTNvvHusr/bjb2WPf1VWPG4P3bJ+opr26Lvo/snx+AqfUDR/ZPj8BU+py2VjoKT6v7Q8PiacVXdrAxjk6MkP0bbpHPewxH51sdmS0J9oLR3VJIcdNC4ljycAkAgrk8AGUlff5O9M2stpTuGQRS49aOTKkHrAJ9Vxk81JFJdntlLW6t4J5jNOXQMS80mMkceCkAjOeea57JMZjDYMMJAXR2IG83RsQADjIGMHhzzWXk+gXtR1/V9rLO2H0s6ZPJV9dj4BMn38qr+jI8kk11Mu68xARMht2JB6oJU4LEkscdtUnUtDijjLwoFaMFhzIIHEgg5zyqXp+pix3ZBn0WRclOYR93eUrniAeWOVU9NwfYnqKS6OgtyrhrzqGbLAes3X3muuWOzM08Inlupo7hxvqEYCOMEZVd3GGHLJPOjZ+UTwK7om/llbCrgsjMjEcORKk1Th53GVxJc/065I4yZyL0lPtL50ekp9pfOu3ejJ9hfwj+VHoyfYX8I/lXV+2cn2/U4v3bxeX+n9jiPpKfaHnXR/k32otLazKTTAOZnIRVd2IIXB3YwT1VZ/Rk+wv4V/lWSwKOSqPACoc/LPmq66On6b6eHBeN9inQUd5rq4dDGJ5AyK2M7ioEBI6iQOR4862bGbRWlvFKk9zDE/pEx3XkVTgucHBNNa0NZRk5MaE/qioOHSSOlS7GP8Allp/+vWv++j/AJ0f5Zaf/r1r/vo/50t9Bj/q0/CP5Uegx/1afhH8qX035NzGX+WOn/69a/76P+dap9tbBcYuo5CTgLETK2f1YgxqF6DH/Vp+EfyrOK2ReKqoPaAB+6j035DMW7L2zxwsJFKM0kjgHGcM5YZwTjgeVVTa69E13uKciJd3PVv5yw8RlfPxq6a3qAt4HlPNR6o7WPBR54qganaGGO2LcWLt0h7XlG8T5ir8bxkvt/wjzLKDXkyt0pfdQYuG+8oYeAODTqBKjarHuywN2loz7xvD9xrt5JU0/D/wcUOPKLj5REay3lIxzHwpvo110Ys7k8Bj0aY9gzhSfBwB7+yvUgrdoVgJob21PPeJXu6QbwP4gfKofUu6f++S/wBLHG0dN0f2W8fgKYVXdhb4z2iO3BjwcffUBT+YqxVwS7Z3rQUn1f2h+r8TTik+r+0PD4mthsyWhb8nT4tDEecEskWOwBsr/wALLVA2kg6DUZeodOj/ALM0e7/Ev51eNkW3Lu+i5bxjnHfvLuN/AtVj5VbfduQ4+vBvD9aGQMT+FhWLphLuJm6ZBB6wR5jFIUj6TTyp5orD9qMn4in0T7wBHIjPuP8A7pedChJJKkkkn2mxx4ngCB113zi3o44ujVaavPbxqlnPnphuiFzv7rMuN9CTlN3iezhyq8aPaLDDHGhBCKFyDnj18e8586p1ho9v6baq0KGNy6EYxltzeUnByfYI/aqza7pEVlNayWo6PpZRE8Sk7rqVPrbp4ArgHI6s1xv2T0dMe47HFFFFVFCiiigAooooAKKKKACvKjXGoRRukbuqu+SoY4zjng8ie6sr26WKN5HOFUFifAVlgV/XJenuo4eaQ/TSdhc8I1/MmlG1jZiH95H/ABrTHR4WEZlk/SzsZW7t72V7sLgUm2qnAWNetpEx7mB/l508V7GxJdySRNgStOvp9GmPa6VN3x3uP5ZqfbpWnUo96a0j++znwRD/AN1W5n0S4l2TUt62bMx/0+fd5CGPe/WLHd/INTJLavNiod6a8kxzlEYPdGo/+zNUeWdpFuONE75OBiCYfZup19wlarZVW2DXdF4vZdzfm298atNcaOkKUav7Q/V+JpvSbWWAYEnAC5J95p4bFloQ279HqcDdU0MkZ8UZXX3+sfKofyrTxoLZ2IJV2VkyN4xyIQcDxC0rv7p76SNrdjFFCxYXA9piVKnox9nBPreVRYXhj6RreB7l0BaSY+sAAMktLJ4E4HvpJy93RqXVMRaZrEkY3FhlkjHskqQwHZ1g1vl2lfOBBuZ4DpW3Bn9rApkm0EzjKiJQeX0V45PvSDdPjk17Hrc7cHtGlXr6OOYcOvhNEma1c/IlSYvpRbujVHpGqTGORYVARg6NHJFkMOvLMR7sUxjuXtrlW1FJ2mKExuzCbAzg7qQAhM5xnFY6VLuFn05jC6/pLd1Kqx7GT6h7CO2neha4bzUkIhkjaK3dJg27gMzoV3SDkjg3HApc23b2NikqRgNp0b2Le7fwgYfxYqXpetxXBKoWV19qN1KuPEHmO8VdDVX210YvGLmBR6VB66kc2QcWjPaCM8O2qKb+RcEbqKjaderPEkqcVcZ+GPEHh7qk1cmFFFFABRRXlACSeyiudQiimRXQW8hYN3ugXHY3MgjjwrRtRsVciEpaTmSHIYwynJAX1gEdgcjIHBuznTO/0WCc70sSs2Mb3JsdmVwcUq1HZp1T+hTzQuDnd6aTdYfZ5kioyg+2ikZIWx31wII5p4S0LDIljGQMcPXQcVIxjhkUn1B1nWSVfWWN4URhyLPKhbHfgKPeaeekzw28NlOht7diVkuN4OcMxYqCmNzeJI3m7eqoc9rFFDexIzyWyyIkIBG80/MhWUZYb2Bnuaj1ZVizHBXaG8CVClv4Yr5OnkVFSFsFuW8zqvPwpxpuw8Qij9IaV5d0b/0r43uvGDyzw78Unv7230a7kZbcsHhRY1yWz67b5JYkj2V4DnTT+oy+BYcVFrsdStpOKTxMOfB15edJdjNqbS3tczSEO7vK4Ecr4LuzHiikYqZt7p9q1qCtvCJ5yqRERKJN5yMkcN4YHE9grza6JUt4rSIbvTusIA6oxxc/hGPEipSm2yqikMtgLtZvTJI8lHuSyMVZd4GOM5AYA441bKXaIoCEAYAOMeAFMaKroE7PDXP9trg3NwLRDhFUNcEHmCfVjB7+Oe6r9K4UEnkBk+A41x8Xbm1eccJ7uTI7QZW3EHgF/dSyZp5qiyXUM4gO5bwI3Ff9K6DO6PuADzrp2m2sUlmiRoqRyRABVGAA6cRgeNJLHTkihWFQNwLuePDBPv5++oOiX19bW8UAton6Nd0OZiMgciQFzmncKoVSJ2m6HqUEUcS3lvuooUE2zFsDhx+l41MTTNQPtX0X7NsB/E5qE2t6ieVvajxlk+CVj87amf8AR2Q//pMf/wA6zF+DckaNX2NuJmE3ppM6AhD0SKD91t3mpPbnGardw0kqmaEtBe2+UYDGcgesnHIKkHIzw5Va/TtSP1rRfBZD+/FV/UEnivI552iIn+hbolKjeAJRmyeJzwz2EdlLKD3QZIn3SXLWHplpfXMjBRJuOEwQvtoQq8xgjHdVw2f1ZLy3jnTk65I7GHBh7iCKrmwjhJLu1Ps7wmQdW7KMMPxKfOoGyEvzfqE+ntwjlPTQdnEZKj3Aj9ihGm9IPQrx7flDOTLB2K+PpI+77ffmndbNstKNxbncIWaI9LE2cYdOPPqBHA+NVnS9cnvVX0O3JOMPJKd2JX6wCMl8HhwHnVYTrpiSjeixUUsudL1GJTJ01tJugkx9GyZHc+8ertHlW3RtSW5hWVMgNngeYYHBHmKeM0xHFonUUUU5gUUUUAYSxK6lWUMpGCCAQR2EGkmm6ZCblIYxiO1BmK8x0spITxwu+e7Ip7S3ZNcvev1m4I9yKFH7qlyaHgWKuYbSRpda1FC5ygAUgHkQGYgHqOcV0TVrvoYJZR9RGb3gVynR4Oi1W13z67qsjk/1kilj+fD3VBlEdM0/Z6CF+kAd5MYDyu0jAE8gXJxSxz0+osea20YQdnSy8W8lUfiFWiqrEPRr6WM+xcjpkP8AaKAHXywRTwrJGS0XHR/ZPj8BU+l+j+yfH4CmFNLYR0LNpmIs7kjn0Mn8DVzYKN3TQOXSJ5iFmH548q6teQCSN0PJ1KnwYEfGuPBnFlG2PpbVxvDvhcqwHiufOpvaNOgiva1wSh1DKcqwyD2g8c1srrIBRRRQAVX9tB9DGesTxEeO+BVgqt7TS9JPawDjh+nfuWPO75tjyNJyOos2Ow0nUVh1ZFbh00HRg/eDsyg+PrCpXyqaY3RRXkXCW2YHP3Cw/IHB8CaRPYG6lu5Izh4hGkLdksf0vDsGTg+NdD0q6S/tFZhlJkKup7wUdCPHIxXOl0WsrulvLrCCSU9FZg4MKt60rLwPSEco8/VHMYzzq03d1DZw7zlYokGAMYA7AAOZ7hxrmuzOpy6bc3Ft0Us7cfUQcd8Y3HJPAK6EZPap7hTOPZjUL6YT3kqQAfo419cp3qD6it945NFgSbh5tSOZg0NpnKw5w8oHIy45LwyF454ZpxFEEAVQFUDAAGAAOwClGjo1vcXFpI7SFCJY2c5Zo5B29zAj3U6roglXRKTdhRRRTihRRRQAUr2J4x3Ldt1P+UhFNBS3YXja732pZW85GqPL8DwM9uj/AEGcci4EY8XYJ8a59tPZtJqaxxndfo13D2Mqlh+Yq+7bnMUEf9ZcxL47pMmP+A+VVLUf/nIvBf4WqdWvyHsv+g6kLm3jlHDeX1h2MODL7iCKh7X2DSQb8X6aEiWPxXmvgVyKh6K3o95LAeCT5ni7N/OJF/c3vNWesqg2ebLXizwLKnsvhh7wOHiOXupxVO2Sb0W5uLQ8Eb+kQfqscOg/VbiP1j2VcAaa77NSoGrnO0kAtL0sR9Bd4LdizD1ePc6ge8V0Y0r1rR0ukKSDKMMEY/x51jVgUTRbz0NxbTHERP0Eh5f3THqI6u0Va6qOrWD2amG8BmtTwWfHIdQlH1SOphRZC5gUejSLcQ9SSE5A7FkGeH6w86aHJXTEcL0W6iq+u0jjhJZXIP8AZ9G48y6n8q1y65cScILUp96d1GP2Yy2fP3VT1Yi4Ma6xqqW0ZeQ8eSqObMeSqO0mqsZnhV7iUZupyFSMdWeCRjuGcnxNZTHopFa4Zrm6bhFGi8u5F+qOWWJ/dirLoOychf0m7YdNjCIBlYlPUDni3aalKWbr4HUaPNn9N9HhVCcvku5+07HJPw9wrLZeX0a7mtj7E2biL9bgJF88N+141Yvmn735f40t1nZYz9GUnaKSNt5JFUFhwKkDJxxBxTycapGRTsb319DbqXmdIweZYgZ6vE8Krku2Rl4WNvJP/aP9HF45b1mHgMd9brPYmFG33Jml/rJsu3/EcDuA5U4+avv/AJf40qS+WM2yq29jPJcLc3Mqb6oUEcS4UK2Dgs3FuIz1cqcUy+avv/l/jR81fe/L/GqKUUTabFtFMvmr735f40fNX3vy/wAa3NBixbRTH5q+9+X+NLteZbSLpGJYkhERR6zu3JRx/wDWKM4hizxmwCez/wA+FQdhExYQcOe8fORzWMGz97cLme4FuGH6OFQzAdjO+QTjsWt9lsMsShVu7zdAwAJcAe5QBUpyy0PFURNp/WuLFP7R5PwRkf8A3qqah/8AORfqr/C1Wix0EjUWRp5ZBFAGTpCGIMjMrdQ6lFINRtMa/Cmfqqc4+6x5Vlqv5m12PdqYG6NZox9Jbt0q94HB1/aU49wqXLtdbAIEZpZHUMsUS774IB4gcBz68YrVf28l1cNawyFI4wDcSgcfW5RJ94jiT1CrLo+iwWabsEaxjHE8MnHWzcz76J9voyKaXZSdclu96C8e3EEVvIGYlt6Xo29V8qvALjBIyeVdGt5AwDKQQQCCORB4gjuquX+1kDFooFa7kxho4QGXjww7n1FHPmaz2I0+4t4DHOFVQxMSBixSM5O4WwM45DupUMWSiiimAwkTeGDgg8CDyI8OuqvebCW7EtA0ls55mE4XP6jAr+VWuisasCjvsdeD2b9CPv2wJ95EgB8qzi2Jmb9PfuR2RRLHw7MksfLFXWijFAKNE2dgswegTDN7TsSzt4seJpsK9orQCiiigAooooAKKKKACiiigApBtRpM07W0luYg8Ll8S726cqV+qM5Gaf0UAVkLqvbY/wDO/lXu7qvbY/8AO/lVlorKAreh6XdLdS3F00HrxrGBFv8A1WY5O8PvVXdR0mZtdinETmEKoL49Ueq3X/5zroprE/8AnlRQFNijvYbi6S3t0cTS9Ms0j4RQUVcEDLMwK8hjhUwbJNOd7ULh7jr6IfRxD9hT63ixqzYrOgCPZ2iRKEjRUQclUAAe4VIoorQ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" name="AutoShape 4" descr="data:image/jpeg;base64,/9j/4AAQSkZJRgABAQAAAQABAAD/2wCEAAkGBxQREhQUERMVFRQXGR0XGBcYGBkcHRwXGhcYGB4aHB0YHyggGhwnHRYbITElJikuLi4uFx8zODMsNygtLi0BCgoKDg0OGxAQGywkICQ0LCwsLCwtLCwsLCwsLCwsLCwsLCwsLCwsLCwsLCwsLCwsLCwsLCwsLCwsLCwsLCwsL//AABEIAMwA0AMBIgACEQEDEQH/xAAcAAACAgMBAQAAAAAAAAAAAAAABQQGAgMHAQj/xABMEAACAQMBBAYFCAYFDAMBAAABAgMABBEFBhIhMRNBUWFxkRQiMoHBBxUjQlJikqEzcoKxstEkU2Nz4RY0Q1R0k6Kjs9Lw8TXCw4P/xAAZAQADAQEBAAAAAAAAAAAAAAAAAgMBBAX/xAAtEQACAgICAQMCAwkAAAAAAAAAAQIREjEDIVETIkEEYTKRoRQVcYHB0eHw8f/aAAwDAQACEQMRAD8A7iaW39yyMAvZ8TTKlGr+0PD4mmj2xZaNfzg/aPKj5wftHlUWiq4onkyV84P2jyo+cH7R5VFooxQZMlfOD9o8qPnB+0eVRaKMUGTJXzg/aPKj5wftHlUWijFBkyV84P2jyo+cH7R5VFooxQZMlfOD9o8q1z6uY1LO6qo5s2AB7zWikm1G6PRmmx0IuIzLnlg5ClurG8V51kkkro1NtjK72uRFQq4lMnCNIgHZyOwLWuXX79V32sd2McTvTRh/I8Pzqtaxo8g1KZdOVhmKN5OjkWNQzFhgtukqCFBwuPzrdF8nU8pDTPAp7X6S4Ye+RgPKoOT+EUof6LtnHdHdjcdJg5Rh6wxz5cD7jTj5wftHlVP1zYoWcBuknd5bfEgG6iruD21ARQeK55k1Y4nDAEciM+dVhT2hJdE35wftHlR84P2jyqLRT4oXJkr5wftHlR84P2jyqLRRigyZK+cH7R5UDUX7R5VFooxQZMc6bMXBLduPyqZUDR/ZPj8BU+oy2VWgpRq/tDw+JpvSjV/aHh8TWw2ZPRBoooq5IKKKKACiiqn8ourtb24SM4aUlc9YXHHH7vOsk6VmpW6Mtc25gt2KKDK45hSMA97Hh5VBi+UmEqS0MgYclBBB788KSbDbCNfjpZGMcGSAQPWcjnu54AZ669252Gks334EeS3wDn2ipA472OQ4ZzjrrmfLPZXBFn0LbqG5kEbK0TE4XJBBPZkcie+rVXz4Dg94457MdfnXddCuzNbQyHm6KT444/nVOLkcumJOKWifWq5gEiMjAFWGCDxHEdlbKWalqpR1hhjM07jIjUgYGfaduIRfz4VVtJdiI2/JrHFHbtCqKk0TlJgOZIJ3XPaCm7+dXMCud3Oz2oPKtxH6PBOBjeVnOV+y4IwwpyDq+7j+g5xzxL/3Yrm0XNu31/u2jxL+luPoYwOZL8C3gq5b3VjbxbiKo+qAPIYqoalBe2sqzTdDc3MpMcSgvvAcyEUAKi8OJ7+fGm8txqECdJcWsbRji/QuS6jt3SDvY7jTwklsSSbHlFabO6WVFkjIZGG8pHYa3VcmFFFFABRRRQA20f2T4/AVPqBo/snx+AqfXPLZaOgpRq/tDw+JpvSjV/aHh8TWw2ZPRBoooq5IKKKKACue/K0OFuf1/wBy10Kq1t1b28sG5PMsTA70ZJ47w+7zI5A0nIrixo7LnsoiLaW4j9nolxjw/nTY1x/YHbtbNfRro70Sk9HKgJwD1HIBK5zxHLlV2u/lCsEXeE++eYVVbJ9xAqCaoqVX5arWJUt2RVWRnbJAAJXdzxxz4022M/zG3/UrnW0Wstql1vyusES+qgbeO6meJ9UHLHn5V0PT9XtY7bMcyGOJQpweOBwA3TxyTy4U3F+JsWZO1fUVt499ssSQqIOLO5OAqjrNHycRMyXE8wAnkmZX7ljwoQdw41lsvpDyyC9ulw+MQRH/AESH6xH9Y3X2ZpJp+0r24kggi3pnnncM53YwokwTw4sR9kdtE52wjGjol5exwoXldUQc2Y4A86pWqbdOQWsrcyRKctI+VDKDxEa82OOs8KXHTWlcSXkhnkByARiND9xBwHicmmNTchiXo1yl5qTzod6OG2RUPVvTHfb3hVX8VW6QgAk8hz8Kp3yWWapbyyKMCWdyv6incH8JHup3tlemCyuJBzCEL+s3qgeZFatAVLYZ962JHs9LLujsXfJA/OrFVa+T2Lcswv2XceTYqy10w/CiL2FFFFMYFFFFADbR/ZPj8BU+oGj+yfH4Cp9c8tlo6ClGr+0PD4mm9KNX9oeHxNbDZk9EGiiirkgoorw0ARdUv0t4mkkOFUe8nqUd5PCqRc2kkg35B/Sbt1iQc+jRjyGfsrlie+ne8t9cbw4w253U7HlPNu8LwA7yaY7P2wn1B5PqWq7g/vpMlvJcD9o1OT6v8hku6EWj2HRdLbniYJGTJ5lfaU+TflUiW1A+qPKmuuwdFqQP1bmH/mwn4ow/CaxuIatwy9pPlj2V+aHupdFbot3ayFRwnQNkcCC3WOvHMU+uI6Sat6oVhwKyRt/zFFW5KlxuyEepo7RiuXakI1s3mLqk8V5M0PWXO+QyADid5c+HDqq17T6+yFba19a5kGc8xFGecje7kOs4qqfJrCq3cqyks6h+hLdZ6VulZfvZ3cnsxXmM9ANLnur6SSO3RIAgUsZlffww4EJwxyPE5BxVhttgkbjd3E1x9zeCR/hTifecd1SLz6HVoG+rcwPEezfiPSL/AMJf8qeahq8FuMzTRxj77gfvNCSA3WNjHBGscKhEUYVRyAzn41XtuG6Q2dsP9NcoWH3IsyE47Mqta7n5QLbiIBNcN1CKNiPxEAYpLoOqO+po96qq8sTLbqGyIuIJU9rMPrdxA4Ghv4A3bHfoX/vpv+oae0i2O/QP/fTf9Q0y1HUY7dd+Vt1cgdZJJ5AAcSTXRH8KIvZLopNbbT2zsFLmNjyEilM+G+MHzpwKZNPRlHtFFFaA20f2T4/AVPqBo/snx+AqfXPLZaOgpRq/tDw+JpvSjV/aHh8TWw2ZPRBooryrkj2q7tPduzJaxHdaUEyN1rEMA472zgeBqwmqprjdDfJI/BJIhErHkHV2bdJ6sh+HbxrHXyAzRo7S2ZgAqRISAO4cAO0k486f7Faa0Fqm+PpZCZpf15OOPcML4CqvcQm5ntrYcUZulkI/q4SpwfFio957K6KKlyv3V4KQ1ZU/lHjKW6XKDLW0iyfsn1GHk376STaw+7vvZ3SR4yXKZAGM54HOMVfdWs1nhlhcZWRGQ+DAj40o2Pv+ksY2lI3owY5SeADREo2c8h6ufA0sZuOhnFMqxmV1DoQysMgjrFU5Z2e1uCxLFXfGexcED8vzqw6UykTGP9E00hixy3C3Md29vH31X9LXME47ZJB5iutNyr7pnLLq/wCKOgbOaeI4w7MZJZcPJIebEgYHcoGAB3V7sxocN3bOJVO8lzMUdWKuh3+asOIrPZmXftLdu2JP4RTD5PP83l/2ib+M1yzSpHRHbF+v7BpJEzRS3BuFBMbvMxwQCAuOAAPLIAPfVX0+OzSITuiIx4MZCWYODusuWJJORjHeK6+RXP8AUZrCz1ElrZnlkZGeQ4KxmU7ilVJ5sRxKjPE5qbQ5o0+yu7vAhT0aD+tkX1yPuR9Xi1WrQ9lYLU7yqXlPtTSHec/BR3DFPFFe0JAcw0u/9HsbiXGSkk5A7T0hx+ZpjoOzaEpNOTLccGLsThWxyQcgBk4qqxTGRVtS25G808jtwywWbARc95yfCrDqTpnM180EOANxCqsx8RljnsArZS0jEidtVdwAdAYxczN7MA9Y+LfYXvOKrOqaaIOhSJ5RcOy7kQmZlTrbxQDPPnTvSkd1KaZa9Eje1dThvW7wHO/Ie88PGstotl0tLV7pXeS6iKzNMxOWC8GTHJUKk8BS/c0e17STWNqbe13ekfeJz6qYJGADlhnhzpxFKGAZSCDxBGOIrrTTINMc6P7J8fgKn1A0f2T4/AVPqEtlo6ClGr+0PD4mm9KNX9oeHxNbDZk9Cm/vEgjaSQ4RRkn4DtOcCodjpd5djpJJfQ4zxWNVVpMdRdmyFPcBwrDVohJc2MTcUMpdh29GhcA928FPuq9gVs5O6MilRS7vQbyAb9vcekAcehmVQW7lkXGCe/hWFpPFewneTK5KPG44q49pWB6wfhiruao88Yj1SdU4LJBHMwHLpN548+9UFEZO6CS6shjZGBTvRtPHw5JM4Hb1knHdnFJ9F07poVd7m6DEsOExxgMyjmD1Crs3I/8AnVXONI2khij3HZgQz59Vjzdj2d9UUY5diNuh++iD/Wrv/fH+VRPmGFQVLTMpJZlaV8MTz3gCAc99RjtbB9pvwN/KtMm1MB+s34G/lVFHi+xNykNZCAAAAAOAA5AVV9EP0cg/tH/PFSpNooT1t+Fv5VB2ehmlRhBBLLmRjlVwvHB4seAPjTucFKLvz/QnjKUXS8F82Gl3rKHu31/DIy/Cnnyef5vL/tE38ZqubCBkhkgkXckhlZWXgcbx3xy4dZ5VY/k8/wA3l/2ib+M1xy0jrjstFQbnR4JJFlkiRpE9lyoJHgffU6qXtHd6it7EtsrGA7mcIpU5Y9JvseKYXBGMcaRjlzxRXorw1oHNNntMiuLdhNGsgE8xG8M4PSHiOypeymmW9tdzRvFEC+JLd2AJK8njBP2Tg47GHZXmx36B/wC/m/6hqH8oE8YgVHQtI5+ixwKsMZfPVjPVzzVMbiq2Typ9nS8VTdqLw329YWvrFsC4l5pEmclc8jI2MbvjVS0bVbYwql7cagrAANGHZo28DGN7Hdmt2p7drBH6Pplv0QI9txu4B+sFJyT95jU8ZaobONXfRp202dtiYbawG9cx8JAOPqnm0r8g+ePbxPDlVp2c0v0WBIi5cjiSeWT1DsA7K5haTIvGWNlyctMkj7+T9ZuWes10LZXUXcyQTNvvHusr/bjb2WPf1VWPG4P3bJ+opr26Lvo/snx+AqfUDR/ZPj8BU+py2VjoKT6v7Q8PiacVXdrAxjk6MkP0bbpHPewxH51sdmS0J9oLR3VJIcdNC4ljycAkAgrk8AGUlff5O9M2stpTuGQRS49aOTKkHrAJ9Vxk81JFJdntlLW6t4J5jNOXQMS80mMkceCkAjOeea57JMZjDYMMJAXR2IG83RsQADjIGMHhzzWXk+gXtR1/V9rLO2H0s6ZPJV9dj4BMn38qr+jI8kk11Mu68xARMht2JB6oJU4LEkscdtUnUtDijjLwoFaMFhzIIHEgg5zyqXp+pix3ZBn0WRclOYR93eUrniAeWOVU9NwfYnqKS6OgtyrhrzqGbLAes3X3muuWOzM08Inlupo7hxvqEYCOMEZVd3GGHLJPOjZ+UTwK7om/llbCrgsjMjEcORKk1Th53GVxJc/065I4yZyL0lPtL50ekp9pfOu3ejJ9hfwj+VHoyfYX8I/lXV+2cn2/U4v3bxeX+n9jiPpKfaHnXR/k32otLazKTTAOZnIRVd2IIXB3YwT1VZ/Rk+wv4V/lWSwKOSqPACoc/LPmq66On6b6eHBeN9inQUd5rq4dDGJ5AyK2M7ioEBI6iQOR4862bGbRWlvFKk9zDE/pEx3XkVTgucHBNNa0NZRk5MaE/qioOHSSOlS7GP8Allp/+vWv++j/AJ0f5Zaf/r1r/vo/50t9Bj/q0/CP5Uegx/1afhH8qX035NzGX+WOn/69a/76P+dap9tbBcYuo5CTgLETK2f1YgxqF6DH/Vp+EfyrOK2ReKqoPaAB+6j035DMW7L2zxwsJFKM0kjgHGcM5YZwTjgeVVTa69E13uKciJd3PVv5yw8RlfPxq6a3qAt4HlPNR6o7WPBR54qganaGGO2LcWLt0h7XlG8T5ir8bxkvt/wjzLKDXkyt0pfdQYuG+8oYeAODTqBKjarHuywN2loz7xvD9xrt5JU0/D/wcUOPKLj5REay3lIxzHwpvo110Ys7k8Bj0aY9gzhSfBwB7+yvUgrdoVgJob21PPeJXu6QbwP4gfKofUu6f++S/wBLHG0dN0f2W8fgKYVXdhb4z2iO3BjwcffUBT+YqxVwS7Z3rQUn1f2h+r8TTik+r+0PD4mthsyWhb8nT4tDEecEskWOwBsr/wALLVA2kg6DUZeodOj/ALM0e7/Ev51eNkW3Lu+i5bxjnHfvLuN/AtVj5VbfduQ4+vBvD9aGQMT+FhWLphLuJm6ZBB6wR5jFIUj6TTyp5orD9qMn4in0T7wBHIjPuP8A7pedChJJKkkkn2mxx4ngCB113zi3o44ujVaavPbxqlnPnphuiFzv7rMuN9CTlN3iezhyq8aPaLDDHGhBCKFyDnj18e8586p1ho9v6baq0KGNy6EYxltzeUnByfYI/aqza7pEVlNayWo6PpZRE8Sk7rqVPrbp4ArgHI6s1xv2T0dMe47HFFFFVFCiiigAooooAKKKKACvKjXGoRRukbuqu+SoY4zjng8ie6sr26WKN5HOFUFifAVlgV/XJenuo4eaQ/TSdhc8I1/MmlG1jZiH95H/ABrTHR4WEZlk/SzsZW7t72V7sLgUm2qnAWNetpEx7mB/l508V7GxJdySRNgStOvp9GmPa6VN3x3uP5ZqfbpWnUo96a0j++znwRD/AN1W5n0S4l2TUt62bMx/0+fd5CGPe/WLHd/INTJLavNiod6a8kxzlEYPdGo/+zNUeWdpFuONE75OBiCYfZup19wlarZVW2DXdF4vZdzfm298atNcaOkKUav7Q/V+JpvSbWWAYEnAC5J95p4bFloQ279HqcDdU0MkZ8UZXX3+sfKofyrTxoLZ2IJV2VkyN4xyIQcDxC0rv7p76SNrdjFFCxYXA9piVKnox9nBPreVRYXhj6RreB7l0BaSY+sAAMktLJ4E4HvpJy93RqXVMRaZrEkY3FhlkjHskqQwHZ1g1vl2lfOBBuZ4DpW3Bn9rApkm0EzjKiJQeX0V45PvSDdPjk17Hrc7cHtGlXr6OOYcOvhNEma1c/IlSYvpRbujVHpGqTGORYVARg6NHJFkMOvLMR7sUxjuXtrlW1FJ2mKExuzCbAzg7qQAhM5xnFY6VLuFn05jC6/pLd1Kqx7GT6h7CO2neha4bzUkIhkjaK3dJg27gMzoV3SDkjg3HApc23b2NikqRgNp0b2Le7fwgYfxYqXpetxXBKoWV19qN1KuPEHmO8VdDVX210YvGLmBR6VB66kc2QcWjPaCM8O2qKb+RcEbqKjaderPEkqcVcZ+GPEHh7qk1cmFFFFABRRXlACSeyiudQiimRXQW8hYN3ugXHY3MgjjwrRtRsVciEpaTmSHIYwynJAX1gEdgcjIHBuznTO/0WCc70sSs2Mb3JsdmVwcUq1HZp1T+hTzQuDnd6aTdYfZ5kioyg+2ikZIWx31wII5p4S0LDIljGQMcPXQcVIxjhkUn1B1nWSVfWWN4URhyLPKhbHfgKPeaeekzw28NlOht7diVkuN4OcMxYqCmNzeJI3m7eqoc9rFFDexIzyWyyIkIBG80/MhWUZYb2Bnuaj1ZVizHBXaG8CVClv4Yr5OnkVFSFsFuW8zqvPwpxpuw8Qij9IaV5d0b/0r43uvGDyzw78Unv7230a7kZbcsHhRY1yWz67b5JYkj2V4DnTT+oy+BYcVFrsdStpOKTxMOfB15edJdjNqbS3tczSEO7vK4Ecr4LuzHiikYqZt7p9q1qCtvCJ5yqRERKJN5yMkcN4YHE9grza6JUt4rSIbvTusIA6oxxc/hGPEipSm2yqikMtgLtZvTJI8lHuSyMVZd4GOM5AYA441bKXaIoCEAYAOMeAFMaKroE7PDXP9trg3NwLRDhFUNcEHmCfVjB7+Oe6r9K4UEnkBk+A41x8Xbm1eccJ7uTI7QZW3EHgF/dSyZp5qiyXUM4gO5bwI3Ff9K6DO6PuADzrp2m2sUlmiRoqRyRABVGAA6cRgeNJLHTkihWFQNwLuePDBPv5++oOiX19bW8UAton6Nd0OZiMgciQFzmncKoVSJ2m6HqUEUcS3lvuooUE2zFsDhx+l41MTTNQPtX0X7NsB/E5qE2t6ieVvajxlk+CVj87amf8AR2Q//pMf/wA6zF+DckaNX2NuJmE3ppM6AhD0SKD91t3mpPbnGardw0kqmaEtBe2+UYDGcgesnHIKkHIzw5Va/TtSP1rRfBZD+/FV/UEnivI552iIn+hbolKjeAJRmyeJzwz2EdlLKD3QZIn3SXLWHplpfXMjBRJuOEwQvtoQq8xgjHdVw2f1ZLy3jnTk65I7GHBh7iCKrmwjhJLu1Ps7wmQdW7KMMPxKfOoGyEvzfqE+ntwjlPTQdnEZKj3Aj9ihGm9IPQrx7flDOTLB2K+PpI+77ffmndbNstKNxbncIWaI9LE2cYdOPPqBHA+NVnS9cnvVX0O3JOMPJKd2JX6wCMl8HhwHnVYTrpiSjeixUUsudL1GJTJ01tJugkx9GyZHc+8ertHlW3RtSW5hWVMgNngeYYHBHmKeM0xHFonUUUU5gUUUUAYSxK6lWUMpGCCAQR2EGkmm6ZCblIYxiO1BmK8x0spITxwu+e7Ip7S3ZNcvev1m4I9yKFH7qlyaHgWKuYbSRpda1FC5ygAUgHkQGYgHqOcV0TVrvoYJZR9RGb3gVynR4Oi1W13z67qsjk/1kilj+fD3VBlEdM0/Z6CF+kAd5MYDyu0jAE8gXJxSxz0+osea20YQdnSy8W8lUfiFWiqrEPRr6WM+xcjpkP8AaKAHXywRTwrJGS0XHR/ZPj8BU+l+j+yfH4CmFNLYR0LNpmIs7kjn0Mn8DVzYKN3TQOXSJ5iFmH548q6teQCSN0PJ1KnwYEfGuPBnFlG2PpbVxvDvhcqwHiufOpvaNOgiva1wSh1DKcqwyD2g8c1srrIBRRRQAVX9tB9DGesTxEeO+BVgqt7TS9JPawDjh+nfuWPO75tjyNJyOos2Ow0nUVh1ZFbh00HRg/eDsyg+PrCpXyqaY3RRXkXCW2YHP3Cw/IHB8CaRPYG6lu5Izh4hGkLdksf0vDsGTg+NdD0q6S/tFZhlJkKup7wUdCPHIxXOl0WsrulvLrCCSU9FZg4MKt60rLwPSEco8/VHMYzzq03d1DZw7zlYokGAMYA7AAOZ7hxrmuzOpy6bc3Ft0Us7cfUQcd8Y3HJPAK6EZPap7hTOPZjUL6YT3kqQAfo419cp3qD6it945NFgSbh5tSOZg0NpnKw5w8oHIy45LwyF454ZpxFEEAVQFUDAAGAAOwClGjo1vcXFpI7SFCJY2c5Zo5B29zAj3U6roglXRKTdhRRRTihRRRQAUr2J4x3Ldt1P+UhFNBS3YXja732pZW85GqPL8DwM9uj/AEGcci4EY8XYJ8a59tPZtJqaxxndfo13D2Mqlh+Yq+7bnMUEf9ZcxL47pMmP+A+VVLUf/nIvBf4WqdWvyHsv+g6kLm3jlHDeX1h2MODL7iCKh7X2DSQb8X6aEiWPxXmvgVyKh6K3o95LAeCT5ni7N/OJF/c3vNWesqg2ebLXizwLKnsvhh7wOHiOXupxVO2Sb0W5uLQ8Eb+kQfqscOg/VbiP1j2VcAaa77NSoGrnO0kAtL0sR9Bd4LdizD1ePc6ge8V0Y0r1rR0ukKSDKMMEY/x51jVgUTRbz0NxbTHERP0Eh5f3THqI6u0Va6qOrWD2amG8BmtTwWfHIdQlH1SOphRZC5gUejSLcQ9SSE5A7FkGeH6w86aHJXTEcL0W6iq+u0jjhJZXIP8AZ9G48y6n8q1y65cScILUp96d1GP2Yy2fP3VT1Yi4Ma6xqqW0ZeQ8eSqObMeSqO0mqsZnhV7iUZupyFSMdWeCRjuGcnxNZTHopFa4Zrm6bhFGi8u5F+qOWWJ/dirLoOychf0m7YdNjCIBlYlPUDni3aalKWbr4HUaPNn9N9HhVCcvku5+07HJPw9wrLZeX0a7mtj7E2biL9bgJF88N+141Yvmn735f40t1nZYz9GUnaKSNt5JFUFhwKkDJxxBxTycapGRTsb319DbqXmdIweZYgZ6vE8Krku2Rl4WNvJP/aP9HF45b1mHgMd9brPYmFG33Jml/rJsu3/EcDuA5U4+avv/AJf40qS+WM2yq29jPJcLc3Mqb6oUEcS4UK2Dgs3FuIz1cqcUy+avv/l/jR81fe/L/GqKUUTabFtFMvmr735f40fNX3vy/wAa3NBixbRTH5q+9+X+NLteZbSLpGJYkhERR6zu3JRx/wDWKM4hizxmwCez/wA+FQdhExYQcOe8fORzWMGz97cLme4FuGH6OFQzAdjO+QTjsWt9lsMsShVu7zdAwAJcAe5QBUpyy0PFURNp/WuLFP7R5PwRkf8A3qqah/8AORfqr/C1Wix0EjUWRp5ZBFAGTpCGIMjMrdQ6lFINRtMa/Cmfqqc4+6x5Vlqv5m12PdqYG6NZox9Jbt0q94HB1/aU49wqXLtdbAIEZpZHUMsUS774IB4gcBz68YrVf28l1cNawyFI4wDcSgcfW5RJ94jiT1CrLo+iwWabsEaxjHE8MnHWzcz76J9voyKaXZSdclu96C8e3EEVvIGYlt6Xo29V8qvALjBIyeVdGt5AwDKQQQCCORB4gjuquX+1kDFooFa7kxho4QGXjww7n1FHPmaz2I0+4t4DHOFVQxMSBixSM5O4WwM45DupUMWSiiimAwkTeGDgg8CDyI8OuqvebCW7EtA0ls55mE4XP6jAr+VWuisasCjvsdeD2b9CPv2wJ95EgB8qzi2Jmb9PfuR2RRLHw7MksfLFXWijFAKNE2dgswegTDN7TsSzt4seJpsK9orQCiiigAooooAKKKKACiiigApBtRpM07W0luYg8Ll8S726cqV+qM5Gaf0UAVkLqvbY/wDO/lXu7qvbY/8AO/lVlorKAreh6XdLdS3F00HrxrGBFv8A1WY5O8PvVXdR0mZtdinETmEKoL49Ueq3X/5zroprE/8AnlRQFNijvYbi6S3t0cTS9Ms0j4RQUVcEDLMwK8hjhUwbJNOd7ULh7jr6IfRxD9hT63ixqzYrOgCPZ2iRKEjRUQclUAAe4VIoorQP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78" name="Picture 6" descr="http://0.static.wix.com/media/2fcee0_e6658560d4cee10b0a5a703209c5a988.jpg_2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171" y="5155340"/>
            <a:ext cx="1533525" cy="1504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25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3796" y="476672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P</a:t>
            </a:r>
            <a:r>
              <a:rPr lang="es-MX" sz="1400" b="1" dirty="0" smtClean="0"/>
              <a:t>revisión social: </a:t>
            </a:r>
            <a:r>
              <a:rPr lang="es-MX" sz="1400" dirty="0" smtClean="0"/>
              <a:t>Son </a:t>
            </a:r>
            <a:r>
              <a:rPr lang="es-MX" sz="1400" dirty="0"/>
              <a:t>las erogaciones efectuadas por los patrones a favor de sus trabajadores que tengan por objeto satisfacer contingencias o necesidades presentes o futuras, así como el otorgar beneficios a favor de dichos trabajadores, tendientes a la superación física, social, económica o cultural, que permitan el mejoramientos en su calidad de vida y en la de su familia.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780036" y="5301208"/>
            <a:ext cx="52200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dirty="0"/>
          </a:p>
          <a:p>
            <a:r>
              <a:rPr lang="es-MX" dirty="0" smtClean="0">
                <a:solidFill>
                  <a:srgbClr val="0070C0"/>
                </a:solidFill>
              </a:rPr>
              <a:t>Ausencias </a:t>
            </a:r>
            <a:r>
              <a:rPr lang="es-MX" dirty="0">
                <a:solidFill>
                  <a:srgbClr val="0070C0"/>
                </a:solidFill>
              </a:rPr>
              <a:t>compensadas no </a:t>
            </a:r>
            <a:r>
              <a:rPr lang="es-MX" dirty="0" smtClean="0">
                <a:solidFill>
                  <a:srgbClr val="0070C0"/>
                </a:solidFill>
              </a:rPr>
              <a:t>acumulativas</a:t>
            </a:r>
          </a:p>
          <a:p>
            <a:r>
              <a:rPr lang="es-MX" sz="1200" dirty="0" smtClean="0"/>
              <a:t>Cuando </a:t>
            </a:r>
            <a:r>
              <a:rPr lang="es-MX" sz="1200" dirty="0"/>
              <a:t>tales ausencias hayan ocurrido efectivamente. No se trasladan al futuro, caducan si no son utilizadas enteramente en el periodo actual y, por ende no generan derecho a los empleados a cobrar el monto de los mismos en caso de abandonar la entidad.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29692" y="3573016"/>
            <a:ext cx="304616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>
                <a:solidFill>
                  <a:srgbClr val="0070C0"/>
                </a:solidFill>
              </a:rPr>
              <a:t>Ausencias </a:t>
            </a:r>
            <a:r>
              <a:rPr lang="es-MX" b="1" dirty="0">
                <a:solidFill>
                  <a:srgbClr val="0070C0"/>
                </a:solidFill>
              </a:rPr>
              <a:t>compensadas </a:t>
            </a:r>
          </a:p>
          <a:p>
            <a:pPr algn="just"/>
            <a:r>
              <a:rPr lang="es-MX" sz="1400" dirty="0" smtClean="0"/>
              <a:t>Son </a:t>
            </a:r>
            <a:r>
              <a:rPr lang="es-MX" sz="1400" dirty="0"/>
              <a:t>las que la entidad pueden  remunerar a los empleados dándole derecho a ausentarse del trabajo por razones </a:t>
            </a:r>
            <a:r>
              <a:rPr lang="es-MX" sz="1400" dirty="0" smtClean="0"/>
              <a:t>muy variadas.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3779912" y="2113360"/>
            <a:ext cx="5120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70C0"/>
                </a:solidFill>
              </a:rPr>
              <a:t>Ausencias con derechos </a:t>
            </a:r>
            <a:r>
              <a:rPr lang="es-MX" dirty="0" smtClean="0">
                <a:solidFill>
                  <a:srgbClr val="0070C0"/>
                </a:solidFill>
              </a:rPr>
              <a:t>acumulativos</a:t>
            </a:r>
            <a:r>
              <a:rPr lang="es-MX" dirty="0" smtClean="0"/>
              <a:t> </a:t>
            </a:r>
            <a:endParaRPr lang="es-MX" dirty="0"/>
          </a:p>
          <a:p>
            <a:pPr algn="just"/>
            <a:r>
              <a:rPr lang="es-MX" sz="1200" dirty="0"/>
              <a:t>S</a:t>
            </a:r>
            <a:r>
              <a:rPr lang="es-MX" sz="1200" dirty="0" smtClean="0"/>
              <a:t>on </a:t>
            </a:r>
            <a:r>
              <a:rPr lang="es-MX" sz="1200" dirty="0"/>
              <a:t>aquéllas cuyo disfrute puede diferirse  de manera tal que los derechos correspondientes pueden ser usados en periodos  posteriores, siempre que en el periodo actual no se hayan disfrutado enteramente</a:t>
            </a:r>
            <a:r>
              <a:rPr lang="es-MX" dirty="0"/>
              <a:t>.</a:t>
            </a:r>
            <a:endParaRPr lang="es-MX" dirty="0"/>
          </a:p>
        </p:txBody>
      </p:sp>
      <p:sp>
        <p:nvSpPr>
          <p:cNvPr id="9" name="8 Rectángulo"/>
          <p:cNvSpPr/>
          <p:nvPr/>
        </p:nvSpPr>
        <p:spPr>
          <a:xfrm>
            <a:off x="5004048" y="3249850"/>
            <a:ext cx="4139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b="1" dirty="0" smtClean="0"/>
              <a:t>Irrevocables</a:t>
            </a:r>
            <a:r>
              <a:rPr lang="es-MX" sz="1200" b="1" dirty="0"/>
              <a:t>: </a:t>
            </a:r>
            <a:r>
              <a:rPr lang="es-MX" sz="1200" dirty="0"/>
              <a:t>Cuando los empleados tienen derecho a recibir una compensación en efectivo por las ausencias no disfrutadas, en caso de abandonar la entidad.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04048" y="4072294"/>
            <a:ext cx="40051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b="1" dirty="0"/>
              <a:t>Revocables. </a:t>
            </a:r>
            <a:r>
              <a:rPr lang="es-MX" sz="1200" dirty="0"/>
              <a:t>: Cuando los empleados no tienen derecho a recibir una compensación en efectivo por las ausencias no disfrutadas, en caso de abandonar la entidad</a:t>
            </a:r>
            <a:r>
              <a:rPr lang="es-MX" dirty="0"/>
              <a:t>.</a:t>
            </a:r>
            <a:endParaRPr lang="es-MX" dirty="0"/>
          </a:p>
        </p:txBody>
      </p:sp>
      <p:sp>
        <p:nvSpPr>
          <p:cNvPr id="11" name="10 Abrir llave"/>
          <p:cNvSpPr/>
          <p:nvPr/>
        </p:nvSpPr>
        <p:spPr>
          <a:xfrm>
            <a:off x="3275856" y="2113360"/>
            <a:ext cx="504180" cy="38803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194" name="Picture 2" descr="https://encrypted-tbn2.gstatic.com/images?q=tbn:ANd9GcQoMeNC1xqM9Qq3cVFdu29DaSfDVNWo9GSFyIPEnoJnuEI9Rf4i8z0Lak4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186" y="2125899"/>
            <a:ext cx="1019175" cy="112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754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476672"/>
            <a:ext cx="683629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  <a:t>Beneficios a  largo plazo</a:t>
            </a:r>
            <a:r>
              <a:rPr lang="es-MX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  <a:t/>
            </a:r>
            <a:br>
              <a:rPr lang="es-MX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</a:br>
            <a:endParaRPr lang="es-MX" dirty="0">
              <a:solidFill>
                <a:schemeClr val="tx2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30467" y="1274094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Si son pagados a mas de12 </a:t>
            </a:r>
            <a:r>
              <a:rPr lang="es-MX" dirty="0"/>
              <a:t>meses siguientes al cierre del ejercicio</a:t>
            </a:r>
            <a:endParaRPr lang="es-MX" dirty="0"/>
          </a:p>
        </p:txBody>
      </p:sp>
      <p:sp>
        <p:nvSpPr>
          <p:cNvPr id="5" name="2 Marcador de texto"/>
          <p:cNvSpPr>
            <a:spLocks noGrp="1"/>
          </p:cNvSpPr>
          <p:nvPr>
            <p:ph type="body" idx="1"/>
          </p:nvPr>
        </p:nvSpPr>
        <p:spPr>
          <a:xfrm>
            <a:off x="827584" y="2132856"/>
            <a:ext cx="7772400" cy="2664296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Ausencias compensadas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>
                <a:solidFill>
                  <a:srgbClr val="002060"/>
                </a:solidFill>
              </a:rPr>
              <a:t>B</a:t>
            </a:r>
            <a:r>
              <a:rPr lang="es-MX" dirty="0" smtClean="0">
                <a:solidFill>
                  <a:srgbClr val="002060"/>
                </a:solidFill>
              </a:rPr>
              <a:t>onos </a:t>
            </a:r>
            <a:r>
              <a:rPr lang="es-MX" dirty="0">
                <a:solidFill>
                  <a:srgbClr val="002060"/>
                </a:solidFill>
              </a:rPr>
              <a:t>e incentivos por </a:t>
            </a:r>
            <a:r>
              <a:rPr lang="es-MX" dirty="0" smtClean="0">
                <a:solidFill>
                  <a:srgbClr val="002060"/>
                </a:solidFill>
              </a:rPr>
              <a:t>antigüedad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Beneficios </a:t>
            </a:r>
            <a:r>
              <a:rPr lang="es-MX" dirty="0">
                <a:solidFill>
                  <a:srgbClr val="002060"/>
                </a:solidFill>
              </a:rPr>
              <a:t>por invalidez temporal o permanente </a:t>
            </a:r>
            <a:endParaRPr lang="es-MX" dirty="0" smtClean="0">
              <a:solidFill>
                <a:srgbClr val="00206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PTU </a:t>
            </a:r>
            <a:r>
              <a:rPr lang="es-MX" dirty="0">
                <a:solidFill>
                  <a:srgbClr val="002060"/>
                </a:solidFill>
              </a:rPr>
              <a:t>asumida </a:t>
            </a:r>
            <a:endParaRPr lang="es-MX" dirty="0" smtClean="0">
              <a:solidFill>
                <a:srgbClr val="00206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dirty="0" smtClean="0">
                <a:solidFill>
                  <a:srgbClr val="002060"/>
                </a:solidFill>
              </a:rPr>
              <a:t>Incentivos </a:t>
            </a:r>
            <a:r>
              <a:rPr lang="es-MX" dirty="0">
                <a:solidFill>
                  <a:srgbClr val="002060"/>
                </a:solidFill>
              </a:rPr>
              <a:t>pagaderos a partir de los doce meses siguientes al cierre del periodo en el que los empleados han prestado los servicios correspondientes.</a:t>
            </a:r>
          </a:p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323529" y="4653136"/>
            <a:ext cx="8712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PTU LEGAL</a:t>
            </a:r>
            <a:r>
              <a:rPr lang="es-MX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es-MX" dirty="0" smtClean="0"/>
              <a:t>La </a:t>
            </a:r>
            <a:r>
              <a:rPr lang="es-MX" dirty="0"/>
              <a:t>participación de los trabajadores en un porcentaje del 10% de la utilidades de las entidades en que prestan sus servicios. 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323528" y="5589240"/>
            <a:ext cx="87129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PTU DIFERIDA. </a:t>
            </a:r>
            <a:r>
              <a:rPr lang="es-MX" dirty="0" smtClean="0"/>
              <a:t>Es </a:t>
            </a:r>
            <a:r>
              <a:rPr lang="es-MX" dirty="0"/>
              <a:t>una provisión asociada con la PTU LEGAL donde se reconocen los efectos acumulados atribuibles a las diferencias temporales por pagar o por recuperar derivadas de la </a:t>
            </a:r>
            <a:r>
              <a:rPr lang="es-MX" dirty="0" smtClean="0"/>
              <a:t>comparación </a:t>
            </a:r>
            <a:r>
              <a:rPr lang="es-MX" dirty="0"/>
              <a:t>entre la base contable y fiscal de </a:t>
            </a:r>
            <a:r>
              <a:rPr lang="es-MX" dirty="0" smtClean="0"/>
              <a:t>un activo </a:t>
            </a:r>
            <a:r>
              <a:rPr lang="es-MX" dirty="0"/>
              <a:t>o pasivo.</a:t>
            </a:r>
          </a:p>
        </p:txBody>
      </p:sp>
      <p:sp>
        <p:nvSpPr>
          <p:cNvPr id="7" name="AutoShape 2" descr="data:image/jpeg;base64,/9j/4AAQSkZJRgABAQAAAQABAAD/2wCEAAkGBhQSEBIPEBAQEhAQEBUUEBIPDw8QEBAQFBQVFRUQFRIXGyYfFxkjGRUSIDAgIygpLSwsFR4xNzAqNSY3LCoBCQoKDgwOGg8PGC8kHiQsNSkvKSwuKSwsNS8sLCkpLCwsLC0pNSosLSwsLCw1KS4sKS0uLCosNCwsLCksKSwpKf/AABEIAOEA4QMBIgACEQEDEQH/xAAbAAEAAgMBAQAAAAAAAAAAAAAABAUCAwYBB//EAEEQAAIBAgMEBQgIBQMFAAAAAAABAgMRBAUhEjFBUQZhcZGxEyIyQnKBocEUI1JTYpLC0TM0guHwFaLiFkNzk7L/xAAaAQEAAgMBAAAAAAAAAAAAAAAABAUBAgMG/8QALREBAAICAQMDAQYHAAAAAAAAAAECAxEhBBIxQVFxBRMiYZGx0RQyM0KBweH/2gAMAwEAAhEDEQA/APuIAAAAAAAAAAAAAAAAAAAAAAAAAAAAAAAAAAAAAAAAAAAAAAAAAAAAAAAABox2KVOlOq90IOXbZXsYmYiNyzEbnSFmXSCnRew7znxjG2nK7e4r/wDrB/cP/wBn/E42jVqVJuaTlKTbk+berJvka69R/wCxnkcv1PrMlpnFxX043/pdU6PFWPvRuXV0el1N+nCcOtWmvhr8C4w2LhUjtU5KUea58nyZ80rYupH04NdsWviiZ0azdwxUFe0arUJrg2/Rfudu9nfpPq2b7SKZ44njfiXLN0dO2bU4l9FAB6hUgAAAAAAAAAAAAAAAAAAAAAAAAAAAAAUvTCdsJNfblCPfJX+CZdFD0y/l4/8Amh+oj9V/Rt8O3TxvLWPxc/gYpWS3FxGSsc1KpVXoKKXNq7ZLoY6Xk5ua86FvR9ba0XZqV0aiNPQ5sfdO1hjJKxQfRksRRlFWvXpppe2jKWbTvaVLTnGV2vc1qSMuj5TE4dL76MvdC83/APJxzUi8RGudx+pNOzFbfs+igAv3mAAAAAAAAAAAAAAAAAAAAAAAAAAAAAAOb6b13GlTXquotrTk1bxZ0hX53lKxFPYctlqSlGSSdmup8DjnpN8c1j1d+nvWmSLW8OWwqvETp+Y3zqxX5U/mzRhKllbivEgwxdbbUHbyalf0Vffz3lZt6OazvhZVaaSPeilnjNfVpy2eW1K36U/zEbF19LLey86HZDOk51asXGcm1GMmm0m7t6N8l3M3pSb5K68RO5R+qtFMMxaeZdQAC2edAAAAAAAAAAAAAAAAAAAAAAAAAAAAAAAAcPUw2ziKsGrfWSa7G9pfBozq4W2pH6W4pzr7VGXowS2oPSWrd7rfvt7ihhmVdvZc5262n4lTf7tph6bH33pW3vEOj6P4PyuJTa82l575bXqrv1/pO4Oe6GVF5GUbrym23LdtNNKzfVvXuZ0JPwV7afKm67JN80x7cAAO6EAAAAAAAAAAAAAAAAAAAAAAAAAAAYSqpcfmacXidnTv7DLDuLWgCWIfCPeRa8ZyTTej4LQsNkWMDi8Vl7pxUJxbpx0pziruC4QkuS5kBUIX1krdSu37jv50k96VuNzmMDQj9Iitn15KzT0ttWb7LI7RgxZ93vHMczr1Q7fUOp6CK4cUxNbTqN/2/vHy9yvLpbaq2dO0dmnHdLZbTcpdbaXcXtOvNb7PtX7ElUxY52tvxxCTjr2xzO5nmZn1ljHEPjHuZshUT/ZkXEY7Zt2m2E1JXW81b7SAYQnwe/xMzIAAAAAAAAAAAAAAAAAAAAABhVqbKuzMqsfi9/JbuvrAgZli9/NmjKs0vJxvrvK3MMVvZqyfDyb8vugpbC/E7XdupWXeZc98u5pV7m7yhTUMQSoYgw22myqaXOVwmK+tjPnNN/1Oz8WW+Oxdqc3+F+Byvl7e75Fh0mLurb8nn/q+btyY/wAJ3+jvfKGirVNP0jS5orViBpf9yoz7G7Oy76bav2XJeBzDdqVuY0FVnCm9VKcU+xtJltjsiVPz6Kewt9PV7K5x/bu5BpG/MLmlUU11m2MuD3+JRYDF2s7l5CakjDpE7bAYRlwfufMzDYAAAAAAAAAAAAAAAAAMKtVRTk9yAj4/E7Ktxe/sOcx2JvpwJOY4ze77zn6+JuGky2Qw0q1SNKG+T1f2YrfJ9n7HT5nhI06NKnBWjCVl+V6vrPejeU+ShtzX1lRXd98Y8I/N/wBiRna8yHt/pkZIjhUw0N8ZnqpGcaIhiYV+c1bUn1tL4nNSmXnSGWkY83fuX9yjcS+6CusW/eXj/q9+7qNe0f8AXX4WreEX+FeArTNGAf1cPZXge1SlvGpepxzusMcvo7VeHU792vyOqKPJaP1jfKL+ReHOUinhSZnl2w3Vprzd84rh+JdXNe8ywOL6y5KXMMvdNupTXmb5RXq9a6vAExrmFumpI8hLg9/DrK/L8RJ7k2u5E3FTsk+KMNt+reDyMrpPmj0MgAAAAAAABBx+axpNRs5SavsrgubfAnM5PMcStqtUb1i5W7IaLwOGfJNK8eUrpsUZLc+EuHS1SclCCexLZl570kt63HlLpS5VJUlCG3GKk1eWifXY5bodFfRlUm/OqznUfH05Nr/bsmvKptZhXnJ2hKCjFt8YtN+KIP2+T3W/8Fh+9qvj5dZiek7g0pwtfdsO/iYVMw21pfXnb9ynzGhOrVSpQlU2Y67Nml/nyNiy/ELdRqdy/c6Vz5fn/Dlbounmsc6n5/dHzBSi+KT58Cw6M5N5SflprzIPzU/XmvkjZRoV7WlQnbrSa7ibhPLUnBQpz2HNKUGrwjFvWS+zbV8uokUz2ni1Vdk6Otf5bx+cOhK3O3pD2vkyyKzOqMpeT2Yt2bvbhoiShy00XobTVRoTS9CXcbXRl9mXcZhpZzWfVL1LfZj4/wCIq2WeYZdWlVlJUajV9PNe5aEZ5RW+4q/kZ6HBalcdY3DxnVY8l81rds+fafheYCP1cfZXgbnAywmFmoRThJWS4PkbXhpfYl3MobzuZetxxMVhJymHpPsXiWJFy+m1F3TTb49iJRzSY8BHxVX1FvfwRuqTsm3uRHwsG25ve/8ALAlupQUY23WK/FVduSiuLsv3N2OxVtEYZXQv9Y+OkezizLWeeFhGNklyPQDDcAAAAAAAB4zhc6qJfSI63+s+N2d2crnXR2pOpOcJQ2Z89q6drPctSN1FZtHCw6DJSl57505zo01HDUlf/twffCL+ZGqxtUcudaS74J/pJ2PyaVBUoKMpRjSjDaUW7uC2dbbtLG6h0fqVaNRqLUnOMoKd432VZ9l1dEOaW3NdLuuakV79+Vl0Sn9dJc6fhJfudgcv0VyGrSm6lVKPmuKSd27tP5HUE3p4mKcqLrr1vm3WdgAJCCAAAAAAAAAAAAasRVstPSei/cDTWe3LZW5b+0zxFXZjZGVKnsx8SsxtZt2WrbskGszpjSpeVnb1VrJ9XL3l0lbRGjBYXYjbjvb5skAiNAADYAAAAAAAAAAGMqae9HsY23HpEea0vvYfmQ0bSwRqeY0pOyqwb5bSN9Soopyk0kt7e5IDIET/AFaj97D8yH+rUfvYfmQEsEermFOLtKpGLtezkk7PibKVeMo7UZJx5p3Wm8DYCKs1pPRVYa7vORKAAADGc0k22kkrtvRJcyBDPacnaO0+tRsvjYrelWKlenSSfk5vVrc58Ivlz632GrB0NlETLnms6hPx9NWcffafPhf/AE+LWju/s7pX7DKlS9aW/wACnfNaNbnxRtoZ3psVbJ8JrSMu37L+HZuN8WeL8T5cMmCaxuPCbjcRZbzTleGv9bLj6HVHn7yLJOpUVNbnrJ8o8f8AOsvEiSiRzO3oAMNwAAAAAAAAAAAAAOAnvfa/E784Ce99r8Q1sm5jk86KUm1KLdrq+j5NMl5PXlVhUwzlvheDeuzqrrs1RnnubwnBU6b2tU27NJW4amvoxRbqufCMLe9tWXwZlj1Q8zy10XFOSltJvRNWsZ5bkzrRlJTUbO2qb4X+ZM6VenT9l+KJXRX+HP2/0oGuVZ0hVq1uUI/Muci/ll/X4sp+kn8d+xH5lxkX8sv6/FmGY8uXw3pw9qPijvTgsN6cPaj4o70FQxlI9bKbG5ht3UXanxf2+pfh6+PZv5ZMkUjl2x45vOoeYuqpvT0U9/N9XUa0ioxXSGnGpGjq5S00Xmx0vq9y7CbSxF1e5W2tNp3K1+xtWsezfUkQa7uSKkiPKN2orfJ2S6zEeXSka8rvo9hlGkpK7clq277m1ZdRamnCUVCEYrdFJd3E3FtXeuVJfU2nXgABs1AAAAAAAAAAAAAA4Ce99r8TvzlJdHK127Q3/a/sGsptLorH1qkmuSio/G7LjC4WNOOzBWXxb5t8TcgGdOa6VenT9l+KJXRX+HP2/wBKMs9yudWUHDZtGLTu7b2bsiwEqUJRna7ldWd9LJBj1UvSRfXv2I/Ms8kxMVhneSWzt3u1dXbaJGcZP5ZJp7M46Jvc1yZRS6O1r+jF9anH5g8Sg4VefD24+KO9KLKujzhJVKjV46xjHVX5tl6CIUGZZqpNxT+rWjtvnb9Pj2FOlUrycaXmwTtOrwX4YL1pfBceTvcb0ZjUqbSnKEG7zhFek+qXq34/CxY08HGMVCEVGMVaKirJIhzita27LSOox46RGPz+n7y+W4iq1WnCzhClOUYQ1vvs6kn605b7vhoWWW5tZ7Oy3HVKeltpb423vt9x1WbdGqdZ7Uova5xey2uTf+M5LMMDKlVcHGybtSSWmwtIxiurlzvzI2THNeVngz481e1bzxqdlHzm9Elq2+RdZPlri/KT1m1u4QXJdfNmjo9kHk4+UqfxZLd93F+r28+4v4U7EnDi1zKs6rqK80x+PdkkegExWgAAAAAAAAAAAAAAAAAAAAAAAAAAAAAAAFjHYXIyAHlj0AAAAAAAAAAAAAAAAAAAAAAAAAAAAAAAAAAAAAAAAAAAAAAAAAAAAAA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5124" name="Picture 4" descr="http://2.bp.blogspot.com/-w0KWnwXTDug/T6R1HscsMII/AAAAAAAAApk/poS8PeaPSz0/s1600/177-Abril-2010_Page_046_Image_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140" y="1307632"/>
            <a:ext cx="923819" cy="155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7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1113</Words>
  <Application>Microsoft Office PowerPoint</Application>
  <PresentationFormat>Presentación en pantalla (4:3)</PresentationFormat>
  <Paragraphs>108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Beneficios a  largo plazo </vt:lpstr>
      <vt:lpstr>Beneficios por retiro   </vt:lpstr>
      <vt:lpstr>Planes de contribución definidos: son aquellos montos que la empresa acepta entregar montos de efectivo preestablecido en un fondo de inversión, determinado y en que los beneficios del empleado consistirán en la suma de dichas aportaciones, más o menos las ganancias o pérdidas en la administración de tales fondos.</vt:lpstr>
      <vt:lpstr>Beneficios por terminación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L.C. ADRIANA ESPINO</cp:lastModifiedBy>
  <cp:revision>63</cp:revision>
  <dcterms:created xsi:type="dcterms:W3CDTF">2012-08-07T16:35:15Z</dcterms:created>
  <dcterms:modified xsi:type="dcterms:W3CDTF">2014-03-25T07:34:25Z</dcterms:modified>
</cp:coreProperties>
</file>